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tiff" ContentType="image/tif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9" r:id="rId4"/>
    <p:sldId id="260" r:id="rId5"/>
    <p:sldId id="261" r:id="rId6"/>
    <p:sldId id="262" r:id="rId7"/>
    <p:sldId id="266" r:id="rId8"/>
    <p:sldId id="263" r:id="rId9"/>
    <p:sldId id="264" r:id="rId10"/>
    <p:sldId id="265" r:id="rId11"/>
    <p:sldId id="258" r:id="rId12"/>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4" autoAdjust="0"/>
    <p:restoredTop sz="94660"/>
  </p:normalViewPr>
  <p:slideViewPr>
    <p:cSldViewPr snapToGrid="0">
      <p:cViewPr varScale="1">
        <p:scale>
          <a:sx n="47" d="100"/>
          <a:sy n="47" d="100"/>
        </p:scale>
        <p:origin x="2196"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1"/>
            <a:ext cx="6858000" cy="609600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57175" y="6613516"/>
            <a:ext cx="4371975" cy="1950720"/>
          </a:xfrm>
        </p:spPr>
        <p:txBody>
          <a:bodyPr anchor="ctr">
            <a:normAutofit/>
          </a:bodyPr>
          <a:lstStyle>
            <a:lvl1pPr algn="r">
              <a:defRPr sz="3300" spc="150" baseline="0"/>
            </a:lvl1pPr>
          </a:lstStyle>
          <a:p>
            <a:r>
              <a:rPr lang="en-US"/>
              <a:t>Click to edit Master title style</a:t>
            </a:r>
            <a:endParaRPr lang="en-US" dirty="0"/>
          </a:p>
        </p:txBody>
      </p:sp>
      <p:sp>
        <p:nvSpPr>
          <p:cNvPr id="3" name="Subtitle 2"/>
          <p:cNvSpPr>
            <a:spLocks noGrp="1"/>
          </p:cNvSpPr>
          <p:nvPr>
            <p:ph type="subTitle" idx="1"/>
          </p:nvPr>
        </p:nvSpPr>
        <p:spPr>
          <a:xfrm>
            <a:off x="4843463" y="6613516"/>
            <a:ext cx="1800225" cy="1950720"/>
          </a:xfrm>
        </p:spPr>
        <p:txBody>
          <a:bodyPr lIns="91440" rIns="91440" anchor="ctr">
            <a:normAutofit/>
          </a:bodyPr>
          <a:lstStyle>
            <a:lvl1pPr marL="0" indent="0" algn="l">
              <a:lnSpc>
                <a:spcPct val="100000"/>
              </a:lnSpc>
              <a:spcBef>
                <a:spcPts val="0"/>
              </a:spcBef>
              <a:buNone/>
              <a:defRPr sz="1200">
                <a:solidFill>
                  <a:schemeClr val="tx1">
                    <a:lumMod val="90000"/>
                    <a:lumOff val="10000"/>
                  </a:schemeClr>
                </a:solidFill>
              </a:defRPr>
            </a:lvl1pPr>
            <a:lvl2pPr marL="342892" indent="0" algn="ctr">
              <a:buNone/>
              <a:defRPr sz="1200"/>
            </a:lvl2pPr>
            <a:lvl3pPr marL="685783" indent="0" algn="ctr">
              <a:buNone/>
              <a:defRPr sz="1200"/>
            </a:lvl3pPr>
            <a:lvl4pPr marL="1028675" indent="0" algn="ctr">
              <a:buNone/>
              <a:defRPr sz="1200"/>
            </a:lvl4pPr>
            <a:lvl5pPr marL="1371566" indent="0" algn="ctr">
              <a:buNone/>
              <a:defRPr sz="1200"/>
            </a:lvl5pPr>
            <a:lvl6pPr marL="1714457" indent="0" algn="ctr">
              <a:buNone/>
              <a:defRPr sz="1200"/>
            </a:lvl6pPr>
            <a:lvl7pPr marL="2057348" indent="0" algn="ctr">
              <a:buNone/>
              <a:defRPr sz="1200"/>
            </a:lvl7pPr>
            <a:lvl8pPr marL="2400240" indent="0" algn="ctr">
              <a:buNone/>
              <a:defRPr sz="1200"/>
            </a:lvl8pPr>
            <a:lvl9pPr marL="2743132"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12DEE1AC-7779-498C-B3A2-09C05A917A2B}"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49F97-A248-4293-B1B8-C2423044BE69}" type="slidenum">
              <a:rPr lang="en-GB" smtClean="0"/>
              <a:t>‹#›</a:t>
            </a:fld>
            <a:endParaRPr lang="en-GB"/>
          </a:p>
        </p:txBody>
      </p:sp>
      <p:cxnSp>
        <p:nvCxnSpPr>
          <p:cNvPr id="8" name="Straight Connector 7"/>
          <p:cNvCxnSpPr/>
          <p:nvPr/>
        </p:nvCxnSpPr>
        <p:spPr>
          <a:xfrm flipV="1">
            <a:off x="4717599" y="7018808"/>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246486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E1AC-7779-498C-B3A2-09C05A917A2B}"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25567241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8" y="1016000"/>
            <a:ext cx="1478756" cy="72136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557214" y="1016000"/>
            <a:ext cx="4264819" cy="72136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E1AC-7779-498C-B3A2-09C05A917A2B}"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49F97-A248-4293-B1B8-C2423044BE69}" type="slidenum">
              <a:rPr lang="en-GB" smtClean="0"/>
              <a:t>‹#›</a:t>
            </a:fld>
            <a:endParaRPr lang="en-GB"/>
          </a:p>
        </p:txBody>
      </p:sp>
      <p:cxnSp>
        <p:nvCxnSpPr>
          <p:cNvPr id="7" name="Straight Connector 6"/>
          <p:cNvCxnSpPr/>
          <p:nvPr/>
        </p:nvCxnSpPr>
        <p:spPr>
          <a:xfrm rot="5400000" flipV="1">
            <a:off x="5657850" y="431442"/>
            <a:ext cx="0" cy="51435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1841275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2DEE1AC-7779-498C-B3A2-09C05A917A2B}"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32928618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1"/>
            <a:ext cx="6858000" cy="60960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57175" y="6613516"/>
            <a:ext cx="4371975" cy="1950720"/>
          </a:xfrm>
        </p:spPr>
        <p:txBody>
          <a:bodyPr anchor="ctr">
            <a:normAutofit/>
          </a:bodyPr>
          <a:lstStyle>
            <a:lvl1pPr algn="r">
              <a:defRPr sz="3300" b="0" spc="150" baseline="0"/>
            </a:lvl1pPr>
          </a:lstStyle>
          <a:p>
            <a:r>
              <a:rPr lang="en-US"/>
              <a:t>Click to edit Master title style</a:t>
            </a:r>
            <a:endParaRPr lang="en-US" dirty="0"/>
          </a:p>
        </p:txBody>
      </p:sp>
      <p:sp>
        <p:nvSpPr>
          <p:cNvPr id="3" name="Text Placeholder 2"/>
          <p:cNvSpPr>
            <a:spLocks noGrp="1"/>
          </p:cNvSpPr>
          <p:nvPr>
            <p:ph type="body" idx="1"/>
          </p:nvPr>
        </p:nvSpPr>
        <p:spPr>
          <a:xfrm>
            <a:off x="4843463" y="6613516"/>
            <a:ext cx="1800225" cy="1950720"/>
          </a:xfrm>
        </p:spPr>
        <p:txBody>
          <a:bodyPr lIns="91440" rIns="91440" anchor="ctr">
            <a:normAutofit/>
          </a:bodyPr>
          <a:lstStyle>
            <a:lvl1pPr marL="0" indent="0">
              <a:lnSpc>
                <a:spcPct val="100000"/>
              </a:lnSpc>
              <a:spcBef>
                <a:spcPts val="0"/>
              </a:spcBef>
              <a:buNone/>
              <a:defRPr sz="1200">
                <a:solidFill>
                  <a:schemeClr val="tx1">
                    <a:lumMod val="90000"/>
                    <a:lumOff val="10000"/>
                  </a:schemeClr>
                </a:solidFill>
              </a:defRPr>
            </a:lvl1pPr>
            <a:lvl2pPr marL="342892" indent="0">
              <a:buNone/>
              <a:defRPr sz="1200">
                <a:solidFill>
                  <a:schemeClr val="tx1">
                    <a:tint val="75000"/>
                  </a:schemeClr>
                </a:solidFill>
              </a:defRPr>
            </a:lvl2pPr>
            <a:lvl3pPr marL="685783" indent="0">
              <a:buNone/>
              <a:defRPr sz="1200">
                <a:solidFill>
                  <a:schemeClr val="tx1">
                    <a:tint val="75000"/>
                  </a:schemeClr>
                </a:solidFill>
              </a:defRPr>
            </a:lvl3pPr>
            <a:lvl4pPr marL="1028675" indent="0">
              <a:buNone/>
              <a:defRPr sz="1050">
                <a:solidFill>
                  <a:schemeClr val="tx1">
                    <a:tint val="75000"/>
                  </a:schemeClr>
                </a:solidFill>
              </a:defRPr>
            </a:lvl4pPr>
            <a:lvl5pPr marL="1371566" indent="0">
              <a:buNone/>
              <a:defRPr sz="1050">
                <a:solidFill>
                  <a:schemeClr val="tx1">
                    <a:tint val="75000"/>
                  </a:schemeClr>
                </a:solidFill>
              </a:defRPr>
            </a:lvl5pPr>
            <a:lvl6pPr marL="1714457" indent="0">
              <a:buNone/>
              <a:defRPr sz="1050">
                <a:solidFill>
                  <a:schemeClr val="tx1">
                    <a:tint val="75000"/>
                  </a:schemeClr>
                </a:solidFill>
              </a:defRPr>
            </a:lvl6pPr>
            <a:lvl7pPr marL="2057348" indent="0">
              <a:buNone/>
              <a:defRPr sz="1050">
                <a:solidFill>
                  <a:schemeClr val="tx1">
                    <a:tint val="75000"/>
                  </a:schemeClr>
                </a:solidFill>
              </a:defRPr>
            </a:lvl7pPr>
            <a:lvl8pPr marL="2400240" indent="0">
              <a:buNone/>
              <a:defRPr sz="1050">
                <a:solidFill>
                  <a:schemeClr val="tx1">
                    <a:tint val="75000"/>
                  </a:schemeClr>
                </a:solidFill>
              </a:defRPr>
            </a:lvl8pPr>
            <a:lvl9pPr marL="2743132" indent="0">
              <a:buNone/>
              <a:defRPr sz="105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12DEE1AC-7779-498C-B3A2-09C05A917A2B}" type="datetimeFigureOut">
              <a:rPr lang="en-GB" smtClean="0"/>
              <a:t>06/02/2023</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0D49F97-A248-4293-B1B8-C2423044BE69}" type="slidenum">
              <a:rPr lang="en-GB" smtClean="0"/>
              <a:t>‹#›</a:t>
            </a:fld>
            <a:endParaRPr lang="en-GB"/>
          </a:p>
        </p:txBody>
      </p:sp>
      <p:cxnSp>
        <p:nvCxnSpPr>
          <p:cNvPr id="8" name="Straight Connector 7"/>
          <p:cNvCxnSpPr/>
          <p:nvPr/>
        </p:nvCxnSpPr>
        <p:spPr>
          <a:xfrm flipV="1">
            <a:off x="4717599" y="7018808"/>
            <a:ext cx="0" cy="1219200"/>
          </a:xfrm>
          <a:prstGeom prst="line">
            <a:avLst/>
          </a:prstGeom>
          <a:ln w="1905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309060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576072" y="780288"/>
            <a:ext cx="5467541" cy="1999488"/>
          </a:xfrm>
        </p:spPr>
        <p:txBody>
          <a:bodyPr/>
          <a:lstStyle/>
          <a:p>
            <a:r>
              <a:rPr lang="en-US"/>
              <a:t>Click to edit Master title style</a:t>
            </a:r>
            <a:endParaRPr lang="en-US" dirty="0"/>
          </a:p>
        </p:txBody>
      </p:sp>
      <p:sp>
        <p:nvSpPr>
          <p:cNvPr id="3" name="Content Placeholder 2"/>
          <p:cNvSpPr>
            <a:spLocks noGrp="1"/>
          </p:cNvSpPr>
          <p:nvPr>
            <p:ph sz="half" idx="1"/>
          </p:nvPr>
        </p:nvSpPr>
        <p:spPr>
          <a:xfrm>
            <a:off x="576072" y="3048000"/>
            <a:ext cx="2674620" cy="53644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368993" y="3048000"/>
            <a:ext cx="2674620" cy="536448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2DEE1AC-7779-498C-B3A2-09C05A917A2B}"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3378405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576072" y="780288"/>
            <a:ext cx="5467541" cy="1999488"/>
          </a:xfrm>
        </p:spPr>
        <p:txBody>
          <a:bodyPr/>
          <a:lstStyle/>
          <a:p>
            <a:r>
              <a:rPr lang="en-US"/>
              <a:t>Click to edit Master title style</a:t>
            </a:r>
            <a:endParaRPr lang="en-US" dirty="0"/>
          </a:p>
        </p:txBody>
      </p:sp>
      <p:sp>
        <p:nvSpPr>
          <p:cNvPr id="3" name="Text Placeholder 2"/>
          <p:cNvSpPr>
            <a:spLocks noGrp="1"/>
          </p:cNvSpPr>
          <p:nvPr>
            <p:ph type="body" idx="1"/>
          </p:nvPr>
        </p:nvSpPr>
        <p:spPr>
          <a:xfrm>
            <a:off x="576072" y="2906181"/>
            <a:ext cx="2674620" cy="1097280"/>
          </a:xfrm>
        </p:spPr>
        <p:txBody>
          <a:bodyPr lIns="137160" rIns="137160" anchor="ctr">
            <a:normAutofit/>
          </a:bodyPr>
          <a:lstStyle>
            <a:lvl1pPr marL="0" indent="0">
              <a:spcBef>
                <a:spcPts val="0"/>
              </a:spcBef>
              <a:spcAft>
                <a:spcPts val="0"/>
              </a:spcAft>
              <a:buNone/>
              <a:defRPr sz="1650" b="0" cap="none" baseline="0">
                <a:solidFill>
                  <a:schemeClr val="accent2">
                    <a:lumMod val="75000"/>
                  </a:schemeClr>
                </a:solidFill>
                <a:latin typeface="+mn-lt"/>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lvl="0"/>
            <a:r>
              <a:rPr lang="en-US"/>
              <a:t>Edit Master text styles</a:t>
            </a:r>
          </a:p>
        </p:txBody>
      </p:sp>
      <p:sp>
        <p:nvSpPr>
          <p:cNvPr id="4" name="Content Placeholder 3"/>
          <p:cNvSpPr>
            <a:spLocks noGrp="1"/>
          </p:cNvSpPr>
          <p:nvPr>
            <p:ph sz="half" idx="2"/>
          </p:nvPr>
        </p:nvSpPr>
        <p:spPr>
          <a:xfrm>
            <a:off x="576072" y="3957051"/>
            <a:ext cx="2674620" cy="44554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368993" y="2906181"/>
            <a:ext cx="2674620" cy="1097280"/>
          </a:xfrm>
        </p:spPr>
        <p:txBody>
          <a:bodyPr lIns="137160" rIns="137160" anchor="ctr">
            <a:normAutofit/>
          </a:bodyPr>
          <a:lstStyle>
            <a:lvl1pPr marL="0" indent="0">
              <a:spcBef>
                <a:spcPts val="0"/>
              </a:spcBef>
              <a:spcAft>
                <a:spcPts val="0"/>
              </a:spcAft>
              <a:buNone/>
              <a:defRPr lang="en-US" sz="1650" b="0" kern="1200" cap="none" baseline="0" dirty="0">
                <a:solidFill>
                  <a:schemeClr val="accent2">
                    <a:lumMod val="75000"/>
                  </a:schemeClr>
                </a:solidFill>
                <a:latin typeface="+mn-lt"/>
                <a:ea typeface="+mn-ea"/>
                <a:cs typeface="+mn-cs"/>
              </a:defRPr>
            </a:lvl1pPr>
            <a:lvl2pPr marL="342892" indent="0">
              <a:buNone/>
              <a:defRPr sz="1500" b="1"/>
            </a:lvl2pPr>
            <a:lvl3pPr marL="685783" indent="0">
              <a:buNone/>
              <a:defRPr sz="1350" b="1"/>
            </a:lvl3pPr>
            <a:lvl4pPr marL="1028675" indent="0">
              <a:buNone/>
              <a:defRPr sz="1200" b="1"/>
            </a:lvl4pPr>
            <a:lvl5pPr marL="1371566" indent="0">
              <a:buNone/>
              <a:defRPr sz="1200" b="1"/>
            </a:lvl5pPr>
            <a:lvl6pPr marL="1714457" indent="0">
              <a:buNone/>
              <a:defRPr sz="1200" b="1"/>
            </a:lvl6pPr>
            <a:lvl7pPr marL="2057348" indent="0">
              <a:buNone/>
              <a:defRPr sz="1200" b="1"/>
            </a:lvl7pPr>
            <a:lvl8pPr marL="2400240" indent="0">
              <a:buNone/>
              <a:defRPr sz="1200" b="1"/>
            </a:lvl8pPr>
            <a:lvl9pPr marL="2743132" indent="0">
              <a:buNone/>
              <a:defRPr sz="1200" b="1"/>
            </a:lvl9pPr>
          </a:lstStyle>
          <a:p>
            <a:pPr marL="0" lvl="0" indent="0" algn="l" defTabSz="685783" rtl="0" eaLnBrk="1" latinLnBrk="0" hangingPunct="1">
              <a:lnSpc>
                <a:spcPct val="90000"/>
              </a:lnSpc>
              <a:spcBef>
                <a:spcPts val="1350"/>
              </a:spcBef>
              <a:buNone/>
            </a:pPr>
            <a:r>
              <a:rPr lang="en-US"/>
              <a:t>Edit Master text styles</a:t>
            </a:r>
          </a:p>
        </p:txBody>
      </p:sp>
      <p:sp>
        <p:nvSpPr>
          <p:cNvPr id="6" name="Content Placeholder 5"/>
          <p:cNvSpPr>
            <a:spLocks noGrp="1"/>
          </p:cNvSpPr>
          <p:nvPr>
            <p:ph sz="quarter" idx="4"/>
          </p:nvPr>
        </p:nvSpPr>
        <p:spPr>
          <a:xfrm>
            <a:off x="3368993" y="3957051"/>
            <a:ext cx="2674620" cy="4455429"/>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2DEE1AC-7779-498C-B3A2-09C05A917A2B}" type="datetimeFigureOut">
              <a:rPr lang="en-GB" smtClean="0"/>
              <a:t>06/02/2023</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3698688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576073" y="780288"/>
            <a:ext cx="5467541" cy="1999488"/>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12DEE1AC-7779-498C-B3A2-09C05A917A2B}" type="datetimeFigureOut">
              <a:rPr lang="en-GB" smtClean="0"/>
              <a:t>06/02/2023</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35208451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2DEE1AC-7779-498C-B3A2-09C05A917A2B}" type="datetimeFigureOut">
              <a:rPr lang="en-GB" smtClean="0"/>
              <a:t>06/02/2023</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35174020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576072" y="628679"/>
            <a:ext cx="2468880" cy="2316480"/>
          </a:xfrm>
        </p:spPr>
        <p:txBody>
          <a:bodyPr>
            <a:noAutofit/>
          </a:bodyPr>
          <a:lstStyle>
            <a:lvl1pPr>
              <a:lnSpc>
                <a:spcPct val="80000"/>
              </a:lnSpc>
              <a:defRPr sz="2700"/>
            </a:lvl1pPr>
          </a:lstStyle>
          <a:p>
            <a:r>
              <a:rPr lang="en-US"/>
              <a:t>Click to edit Master title style</a:t>
            </a:r>
            <a:endParaRPr lang="en-US" dirty="0"/>
          </a:p>
        </p:txBody>
      </p:sp>
      <p:sp>
        <p:nvSpPr>
          <p:cNvPr id="3" name="Content Placeholder 2"/>
          <p:cNvSpPr>
            <a:spLocks noGrp="1"/>
          </p:cNvSpPr>
          <p:nvPr>
            <p:ph idx="1"/>
          </p:nvPr>
        </p:nvSpPr>
        <p:spPr>
          <a:xfrm>
            <a:off x="3214687" y="1097280"/>
            <a:ext cx="3194114" cy="6912864"/>
          </a:xfrm>
        </p:spPr>
        <p:txBody>
          <a:bodyPr>
            <a:normAutofit/>
          </a:bodyPr>
          <a:lstStyle>
            <a:lvl1pPr>
              <a:defRPr sz="1500"/>
            </a:lvl1pPr>
            <a:lvl2pPr>
              <a:defRPr sz="1200"/>
            </a:lvl2pPr>
            <a:lvl3pPr>
              <a:defRPr sz="900"/>
            </a:lvl3pPr>
            <a:lvl4pPr>
              <a:defRPr sz="900"/>
            </a:lvl4pPr>
            <a:lvl5pPr>
              <a:defRPr sz="900"/>
            </a:lvl5pPr>
            <a:lvl6pPr>
              <a:defRPr sz="900"/>
            </a:lvl6pPr>
            <a:lvl7pPr>
              <a:defRPr sz="900"/>
            </a:lvl7pPr>
            <a:lvl8pPr>
              <a:defRPr sz="900"/>
            </a:lvl8pPr>
            <a:lvl9pPr>
              <a:defRPr sz="9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576072" y="3010008"/>
            <a:ext cx="2468880" cy="5016392"/>
          </a:xfrm>
        </p:spPr>
        <p:txBody>
          <a:bodyPr lIns="91440" rIns="91440">
            <a:normAutofit/>
          </a:bodyPr>
          <a:lstStyle>
            <a:lvl1pPr marL="0" indent="0">
              <a:lnSpc>
                <a:spcPct val="108000"/>
              </a:lnSpc>
              <a:spcBef>
                <a:spcPts val="450"/>
              </a:spcBef>
              <a:buNone/>
              <a:defRPr sz="1200"/>
            </a:lvl1pPr>
            <a:lvl2pPr marL="342892" indent="0">
              <a:buNone/>
              <a:defRPr sz="900"/>
            </a:lvl2pPr>
            <a:lvl3pPr marL="685783" indent="0">
              <a:buNone/>
              <a:defRPr sz="750"/>
            </a:lvl3pPr>
            <a:lvl4pPr marL="1028675" indent="0">
              <a:buNone/>
              <a:defRPr sz="675"/>
            </a:lvl4pPr>
            <a:lvl5pPr marL="1371566" indent="0">
              <a:buNone/>
              <a:defRPr sz="675"/>
            </a:lvl5pPr>
            <a:lvl6pPr marL="1714457" indent="0">
              <a:buNone/>
              <a:defRPr sz="675"/>
            </a:lvl6pPr>
            <a:lvl7pPr marL="2057348" indent="0">
              <a:buNone/>
              <a:defRPr sz="675"/>
            </a:lvl7pPr>
            <a:lvl8pPr marL="2400240" indent="0">
              <a:buNone/>
              <a:defRPr sz="675"/>
            </a:lvl8pPr>
            <a:lvl9pPr marL="2743132" indent="0">
              <a:buNone/>
              <a:defRPr sz="675"/>
            </a:lvl9pPr>
          </a:lstStyle>
          <a:p>
            <a:pPr lvl="0"/>
            <a:r>
              <a:rPr lang="en-US"/>
              <a:t>Edit Master text styles</a:t>
            </a:r>
          </a:p>
        </p:txBody>
      </p:sp>
      <p:sp>
        <p:nvSpPr>
          <p:cNvPr id="5" name="Date Placeholder 4"/>
          <p:cNvSpPr>
            <a:spLocks noGrp="1"/>
          </p:cNvSpPr>
          <p:nvPr>
            <p:ph type="dt" sz="half" idx="10"/>
          </p:nvPr>
        </p:nvSpPr>
        <p:spPr/>
        <p:txBody>
          <a:bodyPr/>
          <a:lstStyle/>
          <a:p>
            <a:fld id="{12DEE1AC-7779-498C-B3A2-09C05A917A2B}"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49F97-A248-4293-B1B8-C2423044BE69}" type="slidenum">
              <a:rPr lang="en-GB" smtClean="0"/>
              <a:t>‹#›</a:t>
            </a:fld>
            <a:endParaRPr lang="en-GB"/>
          </a:p>
        </p:txBody>
      </p:sp>
    </p:spTree>
    <p:extLst>
      <p:ext uri="{BB962C8B-B14F-4D97-AF65-F5344CB8AC3E}">
        <p14:creationId xmlns:p14="http://schemas.microsoft.com/office/powerpoint/2010/main" val="18154160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7175" y="6613517"/>
            <a:ext cx="4371975" cy="1950720"/>
          </a:xfrm>
        </p:spPr>
        <p:txBody>
          <a:bodyPr anchor="ctr">
            <a:normAutofit/>
          </a:bodyPr>
          <a:lstStyle>
            <a:lvl1pPr algn="r">
              <a:defRPr sz="3300" spc="15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6856286" cy="6096000"/>
          </a:xfrm>
          <a:solidFill>
            <a:schemeClr val="accent2">
              <a:lumMod val="60000"/>
              <a:lumOff val="40000"/>
            </a:schemeClr>
          </a:solidFill>
        </p:spPr>
        <p:txBody>
          <a:bodyPr lIns="457200" tIns="365760" anchor="t"/>
          <a:lstStyle>
            <a:lvl1pPr marL="0" indent="0">
              <a:buNone/>
              <a:defRPr sz="1800"/>
            </a:lvl1pPr>
            <a:lvl2pPr marL="257175" indent="0">
              <a:buNone/>
              <a:defRPr sz="1575"/>
            </a:lvl2pPr>
            <a:lvl3pPr marL="514350" indent="0">
              <a:buNone/>
              <a:defRPr sz="1350"/>
            </a:lvl3pPr>
            <a:lvl4pPr marL="771525" indent="0">
              <a:buNone/>
              <a:defRPr sz="1125"/>
            </a:lvl4pPr>
            <a:lvl5pPr marL="1028700" indent="0">
              <a:buNone/>
              <a:defRPr sz="1125"/>
            </a:lvl5pPr>
            <a:lvl6pPr marL="1285875" indent="0">
              <a:buNone/>
              <a:defRPr sz="1125"/>
            </a:lvl6pPr>
            <a:lvl7pPr marL="1543050" indent="0">
              <a:buNone/>
              <a:defRPr sz="1125"/>
            </a:lvl7pPr>
            <a:lvl8pPr marL="1800225" indent="0">
              <a:buNone/>
              <a:defRPr sz="1125"/>
            </a:lvl8pPr>
            <a:lvl9pPr marL="2057400" indent="0">
              <a:buNone/>
              <a:defRPr sz="1125"/>
            </a:lvl9pPr>
          </a:lstStyle>
          <a:p>
            <a:r>
              <a:rPr lang="en-US"/>
              <a:t>Click icon to add picture</a:t>
            </a:r>
            <a:endParaRPr lang="en-US" dirty="0"/>
          </a:p>
        </p:txBody>
      </p:sp>
      <p:sp>
        <p:nvSpPr>
          <p:cNvPr id="4" name="Text Placeholder 3"/>
          <p:cNvSpPr>
            <a:spLocks noGrp="1"/>
          </p:cNvSpPr>
          <p:nvPr>
            <p:ph type="body" sz="half" idx="2"/>
          </p:nvPr>
        </p:nvSpPr>
        <p:spPr>
          <a:xfrm>
            <a:off x="4843463" y="6613517"/>
            <a:ext cx="1800225" cy="1950720"/>
          </a:xfrm>
        </p:spPr>
        <p:txBody>
          <a:bodyPr lIns="91440" rIns="91440" anchor="ctr">
            <a:normAutofit/>
          </a:bodyPr>
          <a:lstStyle>
            <a:lvl1pPr marL="0" indent="0">
              <a:lnSpc>
                <a:spcPct val="100000"/>
              </a:lnSpc>
              <a:spcBef>
                <a:spcPts val="0"/>
              </a:spcBef>
              <a:buNone/>
              <a:defRPr sz="1200">
                <a:solidFill>
                  <a:schemeClr val="tx1">
                    <a:lumMod val="90000"/>
                    <a:lumOff val="10000"/>
                  </a:schemeClr>
                </a:solidFill>
              </a:defRPr>
            </a:lvl1pPr>
            <a:lvl2pPr marL="257175" indent="0">
              <a:buNone/>
              <a:defRPr sz="788"/>
            </a:lvl2pPr>
            <a:lvl3pPr marL="514350" indent="0">
              <a:buNone/>
              <a:defRPr sz="675"/>
            </a:lvl3pPr>
            <a:lvl4pPr marL="771525" indent="0">
              <a:buNone/>
              <a:defRPr sz="563"/>
            </a:lvl4pPr>
            <a:lvl5pPr marL="1028700" indent="0">
              <a:buNone/>
              <a:defRPr sz="563"/>
            </a:lvl5pPr>
            <a:lvl6pPr marL="1285875" indent="0">
              <a:buNone/>
              <a:defRPr sz="563"/>
            </a:lvl6pPr>
            <a:lvl7pPr marL="1543050" indent="0">
              <a:buNone/>
              <a:defRPr sz="563"/>
            </a:lvl7pPr>
            <a:lvl8pPr marL="1800225" indent="0">
              <a:buNone/>
              <a:defRPr sz="563"/>
            </a:lvl8pPr>
            <a:lvl9pPr marL="2057400" indent="0">
              <a:buNone/>
              <a:defRPr sz="563"/>
            </a:lvl9pPr>
          </a:lstStyle>
          <a:p>
            <a:pPr lvl="0"/>
            <a:r>
              <a:rPr lang="en-US"/>
              <a:t>Edit Master text styles</a:t>
            </a:r>
          </a:p>
        </p:txBody>
      </p:sp>
      <p:sp>
        <p:nvSpPr>
          <p:cNvPr id="5" name="Date Placeholder 4"/>
          <p:cNvSpPr>
            <a:spLocks noGrp="1"/>
          </p:cNvSpPr>
          <p:nvPr>
            <p:ph type="dt" sz="half" idx="10"/>
          </p:nvPr>
        </p:nvSpPr>
        <p:spPr/>
        <p:txBody>
          <a:bodyPr/>
          <a:lstStyle/>
          <a:p>
            <a:fld id="{12DEE1AC-7779-498C-B3A2-09C05A917A2B}" type="datetimeFigureOut">
              <a:rPr lang="en-GB" smtClean="0"/>
              <a:t>06/02/2023</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0D49F97-A248-4293-B1B8-C2423044BE69}" type="slidenum">
              <a:rPr lang="en-GB" smtClean="0"/>
              <a:t>‹#›</a:t>
            </a:fld>
            <a:endParaRPr lang="en-GB"/>
          </a:p>
        </p:txBody>
      </p:sp>
      <p:cxnSp>
        <p:nvCxnSpPr>
          <p:cNvPr id="9" name="Straight Connector 8"/>
          <p:cNvCxnSpPr/>
          <p:nvPr/>
        </p:nvCxnSpPr>
        <p:spPr>
          <a:xfrm flipV="1">
            <a:off x="4717599" y="7018808"/>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673250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76073" y="557753"/>
            <a:ext cx="5467541" cy="121920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576073" y="3048000"/>
            <a:ext cx="5467541" cy="536448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576073" y="8627605"/>
            <a:ext cx="1211705" cy="365760"/>
          </a:xfrm>
          <a:prstGeom prst="rect">
            <a:avLst/>
          </a:prstGeom>
        </p:spPr>
        <p:txBody>
          <a:bodyPr vert="horz" lIns="91440" tIns="45720" rIns="91440" bIns="45720" rtlCol="0" anchor="ctr"/>
          <a:lstStyle>
            <a:lvl1pPr algn="l">
              <a:defRPr sz="750">
                <a:solidFill>
                  <a:schemeClr val="tx1">
                    <a:lumMod val="90000"/>
                    <a:lumOff val="10000"/>
                  </a:schemeClr>
                </a:solidFill>
                <a:latin typeface="+mj-lt"/>
              </a:defRPr>
            </a:lvl1pPr>
          </a:lstStyle>
          <a:p>
            <a:fld id="{12DEE1AC-7779-498C-B3A2-09C05A917A2B}" type="datetimeFigureOut">
              <a:rPr lang="en-GB" smtClean="0"/>
              <a:t>06/02/2023</a:t>
            </a:fld>
            <a:endParaRPr lang="en-GB"/>
          </a:p>
        </p:txBody>
      </p:sp>
      <p:sp>
        <p:nvSpPr>
          <p:cNvPr id="5" name="Footer Placeholder 4"/>
          <p:cNvSpPr>
            <a:spLocks noGrp="1"/>
          </p:cNvSpPr>
          <p:nvPr>
            <p:ph type="ftr" sz="quarter" idx="3"/>
          </p:nvPr>
        </p:nvSpPr>
        <p:spPr>
          <a:xfrm>
            <a:off x="2724150" y="8627605"/>
            <a:ext cx="3319571" cy="365760"/>
          </a:xfrm>
          <a:prstGeom prst="rect">
            <a:avLst/>
          </a:prstGeom>
        </p:spPr>
        <p:txBody>
          <a:bodyPr vert="horz" lIns="91440" tIns="45720" rIns="91440" bIns="45720" rtlCol="0" anchor="ctr"/>
          <a:lstStyle>
            <a:lvl1pPr algn="r">
              <a:defRPr sz="750" cap="all" baseline="0">
                <a:solidFill>
                  <a:schemeClr val="tx1">
                    <a:lumMod val="90000"/>
                    <a:lumOff val="10000"/>
                  </a:schemeClr>
                </a:solidFill>
                <a:latin typeface="+mj-lt"/>
              </a:defRPr>
            </a:lvl1pPr>
          </a:lstStyle>
          <a:p>
            <a:endParaRPr lang="en-GB"/>
          </a:p>
        </p:txBody>
      </p:sp>
      <p:sp>
        <p:nvSpPr>
          <p:cNvPr id="6" name="Slide Number Placeholder 5"/>
          <p:cNvSpPr>
            <a:spLocks noGrp="1"/>
          </p:cNvSpPr>
          <p:nvPr>
            <p:ph type="sldNum" sz="quarter" idx="4"/>
          </p:nvPr>
        </p:nvSpPr>
        <p:spPr>
          <a:xfrm>
            <a:off x="6096000" y="8627605"/>
            <a:ext cx="547688" cy="365760"/>
          </a:xfrm>
          <a:prstGeom prst="rect">
            <a:avLst/>
          </a:prstGeom>
        </p:spPr>
        <p:txBody>
          <a:bodyPr vert="horz" lIns="91440" tIns="45720" rIns="91440" bIns="45720" rtlCol="0" anchor="ctr"/>
          <a:lstStyle>
            <a:lvl1pPr algn="l">
              <a:defRPr sz="750">
                <a:solidFill>
                  <a:schemeClr val="tx1">
                    <a:lumMod val="90000"/>
                    <a:lumOff val="10000"/>
                  </a:schemeClr>
                </a:solidFill>
                <a:latin typeface="+mj-lt"/>
              </a:defRPr>
            </a:lvl1pPr>
          </a:lstStyle>
          <a:p>
            <a:fld id="{B0D49F97-A248-4293-B1B8-C2423044BE69}" type="slidenum">
              <a:rPr lang="en-GB" smtClean="0"/>
              <a:t>‹#›</a:t>
            </a:fld>
            <a:endParaRPr lang="en-GB"/>
          </a:p>
        </p:txBody>
      </p:sp>
      <p:cxnSp>
        <p:nvCxnSpPr>
          <p:cNvPr id="7" name="Straight Connector 6"/>
          <p:cNvCxnSpPr/>
          <p:nvPr/>
        </p:nvCxnSpPr>
        <p:spPr>
          <a:xfrm flipV="1">
            <a:off x="428626" y="557754"/>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22941178"/>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685783" rtl="0" eaLnBrk="1" latinLnBrk="0" hangingPunct="1">
        <a:lnSpc>
          <a:spcPct val="80000"/>
        </a:lnSpc>
        <a:spcBef>
          <a:spcPct val="0"/>
        </a:spcBef>
        <a:buNone/>
        <a:defRPr sz="3300" kern="1200" cap="all" spc="75" baseline="0">
          <a:solidFill>
            <a:schemeClr val="tx1">
              <a:lumMod val="90000"/>
              <a:lumOff val="10000"/>
            </a:schemeClr>
          </a:solidFill>
          <a:latin typeface="+mj-lt"/>
          <a:ea typeface="+mj-ea"/>
          <a:cs typeface="+mj-cs"/>
        </a:defRPr>
      </a:lvl1pPr>
    </p:titleStyle>
    <p:bodyStyle>
      <a:lvl1pPr marL="68580" indent="-68580" algn="l" defTabSz="685783" rtl="0" eaLnBrk="1" latinLnBrk="0" hangingPunct="1">
        <a:lnSpc>
          <a:spcPct val="90000"/>
        </a:lnSpc>
        <a:spcBef>
          <a:spcPts val="900"/>
        </a:spcBef>
        <a:spcAft>
          <a:spcPts val="150"/>
        </a:spcAft>
        <a:buClr>
          <a:schemeClr val="accent2"/>
        </a:buClr>
        <a:buSzPct val="100000"/>
        <a:buFont typeface="Tw Cen MT" panose="020B0602020104020603" pitchFamily="34" charset="0"/>
        <a:buChar char=" "/>
        <a:defRPr sz="1500" kern="1200">
          <a:solidFill>
            <a:schemeClr val="tx1"/>
          </a:solidFill>
          <a:latin typeface="+mn-lt"/>
          <a:ea typeface="+mn-ea"/>
          <a:cs typeface="+mn-cs"/>
        </a:defRPr>
      </a:lvl1pPr>
      <a:lvl2pPr marL="198882" indent="-102868" algn="l" defTabSz="685783" rtl="0" eaLnBrk="1" latinLnBrk="0" hangingPunct="1">
        <a:lnSpc>
          <a:spcPct val="90000"/>
        </a:lnSpc>
        <a:spcBef>
          <a:spcPts val="150"/>
        </a:spcBef>
        <a:spcAft>
          <a:spcPts val="300"/>
        </a:spcAft>
        <a:buClr>
          <a:schemeClr val="accent2"/>
        </a:buClr>
        <a:buFont typeface="Wingdings 3" pitchFamily="18" charset="2"/>
        <a:buChar char=""/>
        <a:defRPr sz="1200" kern="1200">
          <a:solidFill>
            <a:schemeClr val="tx1"/>
          </a:solidFill>
          <a:latin typeface="+mn-lt"/>
          <a:ea typeface="+mn-ea"/>
          <a:cs typeface="+mn-cs"/>
        </a:defRPr>
      </a:lvl2pPr>
      <a:lvl3pPr marL="336042"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3pPr>
      <a:lvl4pPr marL="445770"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4pPr>
      <a:lvl5pPr marL="582930"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5pPr>
      <a:lvl6pPr marL="685800"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6pPr>
      <a:lvl7pPr marL="795528"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7pPr>
      <a:lvl8pPr marL="912114"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8pPr>
      <a:lvl9pPr marL="1021842" indent="-102868" algn="l" defTabSz="685783" rtl="0" eaLnBrk="1" latinLnBrk="0" hangingPunct="1">
        <a:lnSpc>
          <a:spcPct val="90000"/>
        </a:lnSpc>
        <a:spcBef>
          <a:spcPts val="150"/>
        </a:spcBef>
        <a:spcAft>
          <a:spcPts val="300"/>
        </a:spcAft>
        <a:buClr>
          <a:schemeClr val="accent2"/>
        </a:buClr>
        <a:buFont typeface="Wingdings 3" pitchFamily="18" charset="2"/>
        <a:buChar char=""/>
        <a:defRPr sz="900" kern="1200">
          <a:solidFill>
            <a:schemeClr val="tx1"/>
          </a:solidFill>
          <a:latin typeface="+mn-lt"/>
          <a:ea typeface="+mn-ea"/>
          <a:cs typeface="+mn-cs"/>
        </a:defRPr>
      </a:lvl9pPr>
    </p:bodyStyle>
    <p:otherStyle>
      <a:defPPr>
        <a:defRPr lang="en-US"/>
      </a:defPPr>
      <a:lvl1pPr marL="0" algn="l" defTabSz="685783" rtl="0" eaLnBrk="1" latinLnBrk="0" hangingPunct="1">
        <a:defRPr sz="1350" kern="1200">
          <a:solidFill>
            <a:schemeClr val="tx1"/>
          </a:solidFill>
          <a:latin typeface="+mn-lt"/>
          <a:ea typeface="+mn-ea"/>
          <a:cs typeface="+mn-cs"/>
        </a:defRPr>
      </a:lvl1pPr>
      <a:lvl2pPr marL="342892" algn="l" defTabSz="685783" rtl="0" eaLnBrk="1" latinLnBrk="0" hangingPunct="1">
        <a:defRPr sz="1350" kern="1200">
          <a:solidFill>
            <a:schemeClr val="tx1"/>
          </a:solidFill>
          <a:latin typeface="+mn-lt"/>
          <a:ea typeface="+mn-ea"/>
          <a:cs typeface="+mn-cs"/>
        </a:defRPr>
      </a:lvl2pPr>
      <a:lvl3pPr marL="685783" algn="l" defTabSz="685783" rtl="0" eaLnBrk="1" latinLnBrk="0" hangingPunct="1">
        <a:defRPr sz="1350" kern="1200">
          <a:solidFill>
            <a:schemeClr val="tx1"/>
          </a:solidFill>
          <a:latin typeface="+mn-lt"/>
          <a:ea typeface="+mn-ea"/>
          <a:cs typeface="+mn-cs"/>
        </a:defRPr>
      </a:lvl3pPr>
      <a:lvl4pPr marL="1028675" algn="l" defTabSz="685783" rtl="0" eaLnBrk="1" latinLnBrk="0" hangingPunct="1">
        <a:defRPr sz="1350" kern="1200">
          <a:solidFill>
            <a:schemeClr val="tx1"/>
          </a:solidFill>
          <a:latin typeface="+mn-lt"/>
          <a:ea typeface="+mn-ea"/>
          <a:cs typeface="+mn-cs"/>
        </a:defRPr>
      </a:lvl4pPr>
      <a:lvl5pPr marL="1371566" algn="l" defTabSz="685783" rtl="0" eaLnBrk="1" latinLnBrk="0" hangingPunct="1">
        <a:defRPr sz="1350" kern="1200">
          <a:solidFill>
            <a:schemeClr val="tx1"/>
          </a:solidFill>
          <a:latin typeface="+mn-lt"/>
          <a:ea typeface="+mn-ea"/>
          <a:cs typeface="+mn-cs"/>
        </a:defRPr>
      </a:lvl5pPr>
      <a:lvl6pPr marL="1714457" algn="l" defTabSz="685783" rtl="0" eaLnBrk="1" latinLnBrk="0" hangingPunct="1">
        <a:defRPr sz="1350" kern="1200">
          <a:solidFill>
            <a:schemeClr val="tx1"/>
          </a:solidFill>
          <a:latin typeface="+mn-lt"/>
          <a:ea typeface="+mn-ea"/>
          <a:cs typeface="+mn-cs"/>
        </a:defRPr>
      </a:lvl6pPr>
      <a:lvl7pPr marL="2057348" algn="l" defTabSz="685783" rtl="0" eaLnBrk="1" latinLnBrk="0" hangingPunct="1">
        <a:defRPr sz="1350" kern="1200">
          <a:solidFill>
            <a:schemeClr val="tx1"/>
          </a:solidFill>
          <a:latin typeface="+mn-lt"/>
          <a:ea typeface="+mn-ea"/>
          <a:cs typeface="+mn-cs"/>
        </a:defRPr>
      </a:lvl7pPr>
      <a:lvl8pPr marL="2400240" algn="l" defTabSz="685783" rtl="0" eaLnBrk="1" latinLnBrk="0" hangingPunct="1">
        <a:defRPr sz="1350" kern="1200">
          <a:solidFill>
            <a:schemeClr val="tx1"/>
          </a:solidFill>
          <a:latin typeface="+mn-lt"/>
          <a:ea typeface="+mn-ea"/>
          <a:cs typeface="+mn-cs"/>
        </a:defRPr>
      </a:lvl8pPr>
      <a:lvl9pPr marL="2743132" algn="l" defTabSz="685783"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4.tiff"/><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4.tiff"/><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C756EBA-9539-4642-AE44-04813A5CAE79}"/>
              </a:ext>
            </a:extLst>
          </p:cNvPr>
          <p:cNvSpPr>
            <a:spLocks noGrp="1"/>
          </p:cNvSpPr>
          <p:nvPr>
            <p:ph type="title"/>
          </p:nvPr>
        </p:nvSpPr>
        <p:spPr>
          <a:xfrm>
            <a:off x="615270" y="573655"/>
            <a:ext cx="4365205" cy="1206377"/>
          </a:xfrm>
        </p:spPr>
        <p:txBody>
          <a:bodyPr>
            <a:normAutofit/>
          </a:bodyPr>
          <a:lstStyle/>
          <a:p>
            <a:r>
              <a:rPr lang="en-GB" sz="2800" cap="none" dirty="0">
                <a:latin typeface="Arial" panose="020B0604020202020204" pitchFamily="34" charset="0"/>
                <a:cs typeface="Arial" panose="020B0604020202020204" pitchFamily="34" charset="0"/>
              </a:rPr>
              <a:t>Neighbourhood Plan survey responses = </a:t>
            </a:r>
            <a:r>
              <a:rPr lang="en-GB" sz="2800" b="1" cap="none" dirty="0">
                <a:latin typeface="Arial" panose="020B0604020202020204" pitchFamily="34" charset="0"/>
                <a:cs typeface="Arial" panose="020B0604020202020204" pitchFamily="34" charset="0"/>
              </a:rPr>
              <a:t>537</a:t>
            </a:r>
            <a:r>
              <a:rPr lang="en-GB" sz="2800" cap="none" dirty="0">
                <a:latin typeface="Arial" panose="020B0604020202020204" pitchFamily="34" charset="0"/>
                <a:cs typeface="Arial" panose="020B0604020202020204" pitchFamily="34" charset="0"/>
              </a:rPr>
              <a:t>*</a:t>
            </a:r>
          </a:p>
        </p:txBody>
      </p:sp>
      <p:sp>
        <p:nvSpPr>
          <p:cNvPr id="7" name="Title 3">
            <a:extLst>
              <a:ext uri="{FF2B5EF4-FFF2-40B4-BE49-F238E27FC236}">
                <a16:creationId xmlns:a16="http://schemas.microsoft.com/office/drawing/2014/main" id="{06053541-696E-41B1-8008-6881196AE63E}"/>
              </a:ext>
            </a:extLst>
          </p:cNvPr>
          <p:cNvSpPr txBox="1">
            <a:spLocks/>
          </p:cNvSpPr>
          <p:nvPr/>
        </p:nvSpPr>
        <p:spPr>
          <a:xfrm>
            <a:off x="615270" y="8414238"/>
            <a:ext cx="4751875" cy="72976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1000" i="1" dirty="0">
                <a:latin typeface="Arial" panose="020B0604020202020204" pitchFamily="34" charset="0"/>
                <a:cs typeface="Arial" panose="020B0604020202020204" pitchFamily="34" charset="0"/>
              </a:rPr>
              <a:t>*</a:t>
            </a:r>
            <a:r>
              <a:rPr lang="en-GB" sz="1000" i="1" u="sng" dirty="0">
                <a:latin typeface="Arial" panose="020B0604020202020204" pitchFamily="34" charset="0"/>
                <a:cs typeface="Arial" panose="020B0604020202020204" pitchFamily="34" charset="0"/>
              </a:rPr>
              <a:t>Note</a:t>
            </a:r>
            <a:r>
              <a:rPr lang="en-GB" sz="1000" i="1" dirty="0">
                <a:latin typeface="Arial" panose="020B0604020202020204" pitchFamily="34" charset="0"/>
                <a:cs typeface="Arial" panose="020B0604020202020204" pitchFamily="34" charset="0"/>
              </a:rPr>
              <a:t>: Duplicate survey data entries or surveys where a respondent lives outside the village boundaries have not been included in the analysis presented here.</a:t>
            </a:r>
          </a:p>
        </p:txBody>
      </p:sp>
      <p:pic>
        <p:nvPicPr>
          <p:cNvPr id="9" name="Picture 8">
            <a:extLst>
              <a:ext uri="{FF2B5EF4-FFF2-40B4-BE49-F238E27FC236}">
                <a16:creationId xmlns:a16="http://schemas.microsoft.com/office/drawing/2014/main" id="{08C6A312-8233-40AE-9AD9-E2274B134BC9}"/>
              </a:ext>
            </a:extLst>
          </p:cNvPr>
          <p:cNvPicPr>
            <a:picLocks noChangeAspect="1"/>
          </p:cNvPicPr>
          <p:nvPr/>
        </p:nvPicPr>
        <p:blipFill>
          <a:blip r:embed="rId2"/>
          <a:stretch>
            <a:fillRect/>
          </a:stretch>
        </p:blipFill>
        <p:spPr>
          <a:xfrm>
            <a:off x="576072" y="1889518"/>
            <a:ext cx="4751876" cy="3013615"/>
          </a:xfrm>
          <a:prstGeom prst="rect">
            <a:avLst/>
          </a:prstGeom>
        </p:spPr>
      </p:pic>
      <p:sp>
        <p:nvSpPr>
          <p:cNvPr id="10" name="Title 3">
            <a:extLst>
              <a:ext uri="{FF2B5EF4-FFF2-40B4-BE49-F238E27FC236}">
                <a16:creationId xmlns:a16="http://schemas.microsoft.com/office/drawing/2014/main" id="{22296CE3-0A39-45EC-B601-3AFE4C4F4C9C}"/>
              </a:ext>
            </a:extLst>
          </p:cNvPr>
          <p:cNvSpPr txBox="1">
            <a:spLocks/>
          </p:cNvSpPr>
          <p:nvPr/>
        </p:nvSpPr>
        <p:spPr>
          <a:xfrm>
            <a:off x="615270" y="5012619"/>
            <a:ext cx="4791073" cy="312310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spcAft>
                <a:spcPts val="600"/>
              </a:spcAft>
            </a:pPr>
            <a:r>
              <a:rPr lang="en-GB" sz="1000" b="1" u="sng" dirty="0">
                <a:latin typeface="Arial" panose="020B0604020202020204" pitchFamily="34" charset="0"/>
                <a:cs typeface="Arial" panose="020B0604020202020204" pitchFamily="34" charset="0"/>
              </a:rPr>
              <a:t>Survey Response Demographics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Good coverage of responses across </a:t>
            </a:r>
            <a:r>
              <a:rPr lang="en-GB" sz="1000" u="sng" dirty="0">
                <a:latin typeface="Arial" panose="020B0604020202020204" pitchFamily="34" charset="0"/>
                <a:cs typeface="Arial" panose="020B0604020202020204" pitchFamily="34" charset="0"/>
              </a:rPr>
              <a:t>all</a:t>
            </a:r>
            <a:r>
              <a:rPr lang="en-GB" sz="1000" dirty="0">
                <a:latin typeface="Arial" panose="020B0604020202020204" pitchFamily="34" charset="0"/>
                <a:cs typeface="Arial" panose="020B0604020202020204" pitchFamily="34" charset="0"/>
              </a:rPr>
              <a:t> village postcodes.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Majority of respondents are 30-74 years of age (81%). Those aged 60-74 years are over-represented (33%), and those aged 20-29 years are under-represented (5%).</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Over half of respondents have lived in the village 11 years+ (55%) and some for their entire lives (8%).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Respondents were primarily in full-time (36%) and part-time (12%) employment or retired (36%). Some were self-employed (9%) or looking after home-family (4%).</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unemployed (0%) and student (1%) populations are under-represented.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Of the working population, 67% work outside the village. And, within that group, 39% commute to London and 34% commute outside Hertfordshire. The most popular local commutes are Hertford (8%), Hoddesdon (7%), Ware (7%) and Harlow (4%).</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Of those who work in the village, 75% of people work some or most days from home - the remaining 25% work from business premises.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84% of respondents own their homes. Of those renting, 50% are contracted via private landlords and 48% via the council or a housing association.</a:t>
            </a:r>
          </a:p>
          <a:p>
            <a:pPr marL="171450" indent="-171450">
              <a:spcAft>
                <a:spcPts val="600"/>
              </a:spcAft>
              <a:buFont typeface="Arial" panose="020B0604020202020204" pitchFamily="34" charset="0"/>
              <a:buChar char="•"/>
            </a:pPr>
            <a:endParaRPr lang="en-GB" sz="1000" b="1" dirty="0">
              <a:latin typeface="Arial" panose="020B0604020202020204" pitchFamily="34" charset="0"/>
              <a:cs typeface="Arial" panose="020B0604020202020204" pitchFamily="34" charset="0"/>
            </a:endParaRPr>
          </a:p>
        </p:txBody>
      </p:sp>
      <p:pic>
        <p:nvPicPr>
          <p:cNvPr id="17" name="Picture 16">
            <a:extLst>
              <a:ext uri="{FF2B5EF4-FFF2-40B4-BE49-F238E27FC236}">
                <a16:creationId xmlns:a16="http://schemas.microsoft.com/office/drawing/2014/main" id="{435738CE-4BA9-4670-AD55-9434974457F2}"/>
              </a:ext>
            </a:extLst>
          </p:cNvPr>
          <p:cNvPicPr/>
          <p:nvPr/>
        </p:nvPicPr>
        <p:blipFill>
          <a:blip r:embed="rId3"/>
          <a:stretch>
            <a:fillRect/>
          </a:stretch>
        </p:blipFill>
        <p:spPr>
          <a:xfrm>
            <a:off x="5367146" y="344297"/>
            <a:ext cx="1123950" cy="1435735"/>
          </a:xfrm>
          <a:prstGeom prst="rect">
            <a:avLst/>
          </a:prstGeom>
        </p:spPr>
      </p:pic>
      <p:cxnSp>
        <p:nvCxnSpPr>
          <p:cNvPr id="19" name="Straight Connector 18">
            <a:extLst>
              <a:ext uri="{FF2B5EF4-FFF2-40B4-BE49-F238E27FC236}">
                <a16:creationId xmlns:a16="http://schemas.microsoft.com/office/drawing/2014/main" id="{34A10034-4E02-4CD6-A22B-B6B9004FA9AD}"/>
              </a:ext>
            </a:extLst>
          </p:cNvPr>
          <p:cNvCxnSpPr/>
          <p:nvPr/>
        </p:nvCxnSpPr>
        <p:spPr>
          <a:xfrm>
            <a:off x="615270" y="8576841"/>
            <a:ext cx="157234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6703655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9A37-2159-4532-8923-2413901F2C0D}"/>
              </a:ext>
            </a:extLst>
          </p:cNvPr>
          <p:cNvSpPr>
            <a:spLocks noGrp="1"/>
          </p:cNvSpPr>
          <p:nvPr>
            <p:ph type="title"/>
          </p:nvPr>
        </p:nvSpPr>
        <p:spPr>
          <a:xfrm>
            <a:off x="576073" y="542542"/>
            <a:ext cx="5467541" cy="1237490"/>
          </a:xfrm>
        </p:spPr>
        <p:txBody>
          <a:bodyPr/>
          <a:lstStyle/>
          <a:p>
            <a:r>
              <a:rPr lang="en-GB" sz="2800" cap="none" dirty="0">
                <a:latin typeface="Arial" panose="020B0604020202020204" pitchFamily="34" charset="0"/>
                <a:cs typeface="Arial" panose="020B0604020202020204" pitchFamily="34" charset="0"/>
              </a:rPr>
              <a:t>Leisure, Recreation &amp; Community Facilities</a:t>
            </a:r>
          </a:p>
        </p:txBody>
      </p:sp>
      <p:sp>
        <p:nvSpPr>
          <p:cNvPr id="3" name="Title 3">
            <a:extLst>
              <a:ext uri="{FF2B5EF4-FFF2-40B4-BE49-F238E27FC236}">
                <a16:creationId xmlns:a16="http://schemas.microsoft.com/office/drawing/2014/main" id="{EB8BB83C-7D86-4AC9-876A-8B5B2279A2E3}"/>
              </a:ext>
            </a:extLst>
          </p:cNvPr>
          <p:cNvSpPr txBox="1">
            <a:spLocks/>
          </p:cNvSpPr>
          <p:nvPr/>
        </p:nvSpPr>
        <p:spPr>
          <a:xfrm>
            <a:off x="576072" y="1765372"/>
            <a:ext cx="4791074" cy="1799295"/>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village needs more (listed in priority order):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Health facilities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Parking</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Art/ Creative spaces </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Tourist Accommodation</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72 people wanted more childcare and nurseries (0-4 years).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37 people wanted more allotment space.</a:t>
            </a: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Respondent opinion is split on whether there’s a need for more shops or sports facilities in the village (i.e. depending where/ if there’s any new housing development)</a:t>
            </a:r>
          </a:p>
        </p:txBody>
      </p:sp>
      <p:sp>
        <p:nvSpPr>
          <p:cNvPr id="4" name="Title 1">
            <a:extLst>
              <a:ext uri="{FF2B5EF4-FFF2-40B4-BE49-F238E27FC236}">
                <a16:creationId xmlns:a16="http://schemas.microsoft.com/office/drawing/2014/main" id="{CCDA03C2-A437-4090-BCEA-1A407E747381}"/>
              </a:ext>
            </a:extLst>
          </p:cNvPr>
          <p:cNvSpPr txBox="1">
            <a:spLocks/>
          </p:cNvSpPr>
          <p:nvPr/>
        </p:nvSpPr>
        <p:spPr>
          <a:xfrm>
            <a:off x="576072" y="4130103"/>
            <a:ext cx="5467541" cy="1219201"/>
          </a:xfrm>
          <a:prstGeom prst="rect">
            <a:avLst/>
          </a:prstGeom>
        </p:spPr>
        <p:txBody>
          <a:bodyPr vert="horz" lIns="91440" tIns="45720" rIns="91440" bIns="45720" rtlCol="0" anchor="ctr">
            <a:normAutofit/>
          </a:bodyPr>
          <a:lstStyle>
            <a:lvl1pPr algn="l" defTabSz="685783" rtl="0" eaLnBrk="1" latinLnBrk="0" hangingPunct="1">
              <a:lnSpc>
                <a:spcPct val="80000"/>
              </a:lnSpc>
              <a:spcBef>
                <a:spcPct val="0"/>
              </a:spcBef>
              <a:buNone/>
              <a:defRPr sz="3300" kern="1200" cap="all" spc="75" baseline="0">
                <a:solidFill>
                  <a:schemeClr val="tx1">
                    <a:lumMod val="90000"/>
                    <a:lumOff val="10000"/>
                  </a:schemeClr>
                </a:solidFill>
                <a:latin typeface="+mj-lt"/>
                <a:ea typeface="+mj-ea"/>
                <a:cs typeface="+mj-cs"/>
              </a:defRPr>
            </a:lvl1pPr>
          </a:lstStyle>
          <a:p>
            <a:r>
              <a:rPr lang="en-GB" sz="2800" cap="none" dirty="0">
                <a:latin typeface="Arial" panose="020B0604020202020204" pitchFamily="34" charset="0"/>
                <a:cs typeface="Arial" panose="020B0604020202020204" pitchFamily="34" charset="0"/>
              </a:rPr>
              <a:t>Assets of Community Value</a:t>
            </a:r>
          </a:p>
        </p:txBody>
      </p:sp>
      <p:cxnSp>
        <p:nvCxnSpPr>
          <p:cNvPr id="5" name="Straight Connector 4">
            <a:extLst>
              <a:ext uri="{FF2B5EF4-FFF2-40B4-BE49-F238E27FC236}">
                <a16:creationId xmlns:a16="http://schemas.microsoft.com/office/drawing/2014/main" id="{16018DBF-964E-4A19-99B8-2A898ED13DBB}"/>
              </a:ext>
            </a:extLst>
          </p:cNvPr>
          <p:cNvCxnSpPr/>
          <p:nvPr/>
        </p:nvCxnSpPr>
        <p:spPr>
          <a:xfrm flipV="1">
            <a:off x="468381" y="4130104"/>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Rectangle 5">
            <a:extLst>
              <a:ext uri="{FF2B5EF4-FFF2-40B4-BE49-F238E27FC236}">
                <a16:creationId xmlns:a16="http://schemas.microsoft.com/office/drawing/2014/main" id="{B2D66407-D88F-4DB4-9C80-F0477BA36686}"/>
              </a:ext>
            </a:extLst>
          </p:cNvPr>
          <p:cNvSpPr/>
          <p:nvPr/>
        </p:nvSpPr>
        <p:spPr>
          <a:xfrm>
            <a:off x="576071" y="5349304"/>
            <a:ext cx="4791075" cy="2708434"/>
          </a:xfrm>
          <a:prstGeom prst="rect">
            <a:avLst/>
          </a:prstGeom>
        </p:spPr>
        <p:txBody>
          <a:bodyPr wrap="square">
            <a:spAutoFit/>
          </a:bodyPr>
          <a:lstStyle/>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'Assets of Community Value' question confused most respondents and we didn't get a lot of useful information back. Helpful suggestions include: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Allotments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Alms houses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Churches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Heritage sites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Nigel Copping community centre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Old St </a:t>
            </a:r>
            <a:r>
              <a:rPr lang="en-GB" sz="1000" dirty="0" err="1">
                <a:latin typeface="Arial" panose="020B0604020202020204" pitchFamily="34" charset="0"/>
                <a:cs typeface="Arial" panose="020B0604020202020204" pitchFamily="34" charset="0"/>
              </a:rPr>
              <a:t>Margaretsbury</a:t>
            </a:r>
            <a:r>
              <a:rPr lang="en-GB" sz="1000" dirty="0">
                <a:latin typeface="Arial" panose="020B0604020202020204" pitchFamily="34" charset="0"/>
                <a:cs typeface="Arial" panose="020B0604020202020204" pitchFamily="34" charset="0"/>
              </a:rPr>
              <a:t> &amp; Buntingford railway line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Andrews old school house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t>
            </a:r>
            <a:r>
              <a:rPr lang="en-GB" sz="1000" dirty="0" err="1">
                <a:latin typeface="Arial" panose="020B0604020202020204" pitchFamily="34" charset="0"/>
                <a:cs typeface="Arial" panose="020B0604020202020204" pitchFamily="34" charset="0"/>
              </a:rPr>
              <a:t>Margaretsbury</a:t>
            </a:r>
            <a:r>
              <a:rPr lang="en-GB" sz="1000" dirty="0">
                <a:latin typeface="Arial" panose="020B0604020202020204" pitchFamily="34" charset="0"/>
                <a:cs typeface="Arial" panose="020B0604020202020204" pitchFamily="34" charset="0"/>
              </a:rPr>
              <a:t> recreation ground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Village pubs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Village club</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Yacht/ boat clubs</a:t>
            </a:r>
          </a:p>
          <a:p>
            <a:pPr marL="628650" lvl="1" indent="-171450">
              <a:spcAft>
                <a:spcPts val="3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p:txBody>
      </p:sp>
      <p:pic>
        <p:nvPicPr>
          <p:cNvPr id="7" name="Picture 6">
            <a:extLst>
              <a:ext uri="{FF2B5EF4-FFF2-40B4-BE49-F238E27FC236}">
                <a16:creationId xmlns:a16="http://schemas.microsoft.com/office/drawing/2014/main" id="{104B9C8C-664E-4B4F-81CF-9567715A491D}"/>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25143377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6241923-1465-44FB-950F-1CF35071BE29}"/>
              </a:ext>
            </a:extLst>
          </p:cNvPr>
          <p:cNvSpPr>
            <a:spLocks noGrp="1"/>
          </p:cNvSpPr>
          <p:nvPr>
            <p:ph type="title"/>
          </p:nvPr>
        </p:nvSpPr>
        <p:spPr>
          <a:xfrm>
            <a:off x="576073" y="544010"/>
            <a:ext cx="5467541" cy="1236022"/>
          </a:xfrm>
        </p:spPr>
        <p:txBody>
          <a:bodyPr/>
          <a:lstStyle/>
          <a:p>
            <a:r>
              <a:rPr lang="en-GB" sz="2800" cap="none" dirty="0">
                <a:latin typeface="Arial" panose="020B0604020202020204" pitchFamily="34" charset="0"/>
                <a:cs typeface="Arial" panose="020B0604020202020204" pitchFamily="34" charset="0"/>
              </a:rPr>
              <a:t>Other</a:t>
            </a:r>
          </a:p>
        </p:txBody>
      </p:sp>
      <p:sp>
        <p:nvSpPr>
          <p:cNvPr id="3" name="Rectangle 2">
            <a:extLst>
              <a:ext uri="{FF2B5EF4-FFF2-40B4-BE49-F238E27FC236}">
                <a16:creationId xmlns:a16="http://schemas.microsoft.com/office/drawing/2014/main" id="{4833F486-CA8B-4CFD-8CFE-DD8F02548C5C}"/>
              </a:ext>
            </a:extLst>
          </p:cNvPr>
          <p:cNvSpPr/>
          <p:nvPr/>
        </p:nvSpPr>
        <p:spPr>
          <a:xfrm>
            <a:off x="576073" y="1780032"/>
            <a:ext cx="4791073" cy="3093154"/>
          </a:xfrm>
          <a:prstGeom prst="rect">
            <a:avLst/>
          </a:prstGeom>
        </p:spPr>
        <p:txBody>
          <a:bodyPr wrap="square">
            <a:spAutoFit/>
          </a:bodyPr>
          <a:lstStyle/>
          <a:p>
            <a:pPr>
              <a:spcAft>
                <a:spcPts val="600"/>
              </a:spcAft>
            </a:pPr>
            <a:r>
              <a:rPr lang="en-GB" sz="1000" b="1" u="sng" dirty="0">
                <a:latin typeface="Arial" panose="020B0604020202020204" pitchFamily="34" charset="0"/>
                <a:cs typeface="Arial" panose="020B0604020202020204" pitchFamily="34" charset="0"/>
              </a:rPr>
              <a:t>Preferred Communication Methods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Most people are informed via: Parish magazine (72%), Facebook groups (65%), and Word of mouth (65%).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next most popular forms of communication are the village Noticeboards (39%) and Shop Windows (35%).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small group look at Websites (14%) and School newsletters (9%).</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a:spcAft>
                <a:spcPts val="600"/>
              </a:spcAft>
            </a:pPr>
            <a:r>
              <a:rPr lang="en-GB" sz="1000" b="1" u="sng" dirty="0">
                <a:latin typeface="Arial" panose="020B0604020202020204" pitchFamily="34" charset="0"/>
                <a:cs typeface="Arial" panose="020B0604020202020204" pitchFamily="34" charset="0"/>
              </a:rPr>
              <a:t>Further Information</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381 people (71%) want to be kept informed of progress.</a:t>
            </a: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93 people (17%) want to volunteer or join a focus group – there are overlapping interests, but interests levels are prioritised by: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Natural Environment (65 people)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Community (51 people)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Housing &amp; Development (41 people)</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Business &amp; Employment (11 people)</a:t>
            </a:r>
          </a:p>
        </p:txBody>
      </p:sp>
      <p:pic>
        <p:nvPicPr>
          <p:cNvPr id="4" name="Picture 3">
            <a:extLst>
              <a:ext uri="{FF2B5EF4-FFF2-40B4-BE49-F238E27FC236}">
                <a16:creationId xmlns:a16="http://schemas.microsoft.com/office/drawing/2014/main" id="{B54CE3B8-9C70-4034-AFF7-5CA20E2EC63B}"/>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9147953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3A35704-FC9E-4688-839A-D6223B36E43F}"/>
              </a:ext>
            </a:extLst>
          </p:cNvPr>
          <p:cNvSpPr>
            <a:spLocks noGrp="1"/>
          </p:cNvSpPr>
          <p:nvPr>
            <p:ph type="title"/>
          </p:nvPr>
        </p:nvSpPr>
        <p:spPr>
          <a:xfrm>
            <a:off x="576073" y="544010"/>
            <a:ext cx="4620182" cy="1236022"/>
          </a:xfrm>
        </p:spPr>
        <p:txBody>
          <a:bodyPr>
            <a:normAutofit/>
          </a:bodyPr>
          <a:lstStyle/>
          <a:p>
            <a:r>
              <a:rPr lang="en-GB" sz="2800" cap="none" dirty="0">
                <a:latin typeface="Arial" panose="020B0604020202020204" pitchFamily="34" charset="0"/>
                <a:cs typeface="Arial" panose="020B0604020202020204" pitchFamily="34" charset="0"/>
              </a:rPr>
              <a:t>Heritage</a:t>
            </a:r>
          </a:p>
        </p:txBody>
      </p:sp>
      <p:pic>
        <p:nvPicPr>
          <p:cNvPr id="3" name="Picture 2">
            <a:extLst>
              <a:ext uri="{FF2B5EF4-FFF2-40B4-BE49-F238E27FC236}">
                <a16:creationId xmlns:a16="http://schemas.microsoft.com/office/drawing/2014/main" id="{4873017C-7635-4764-8292-4DD8EEECFC97}"/>
              </a:ext>
            </a:extLst>
          </p:cNvPr>
          <p:cNvPicPr/>
          <p:nvPr/>
        </p:nvPicPr>
        <p:blipFill>
          <a:blip r:embed="rId2"/>
          <a:stretch>
            <a:fillRect/>
          </a:stretch>
        </p:blipFill>
        <p:spPr>
          <a:xfrm>
            <a:off x="5367146" y="344297"/>
            <a:ext cx="1123950" cy="1435735"/>
          </a:xfrm>
          <a:prstGeom prst="rect">
            <a:avLst/>
          </a:prstGeom>
        </p:spPr>
      </p:pic>
      <p:sp>
        <p:nvSpPr>
          <p:cNvPr id="4" name="Title 3">
            <a:extLst>
              <a:ext uri="{FF2B5EF4-FFF2-40B4-BE49-F238E27FC236}">
                <a16:creationId xmlns:a16="http://schemas.microsoft.com/office/drawing/2014/main" id="{07F0AB65-76EF-4C87-B3C9-87E9559ACB9E}"/>
              </a:ext>
            </a:extLst>
          </p:cNvPr>
          <p:cNvSpPr txBox="1">
            <a:spLocks/>
          </p:cNvSpPr>
          <p:nvPr/>
        </p:nvSpPr>
        <p:spPr>
          <a:xfrm>
            <a:off x="576073" y="1722932"/>
            <a:ext cx="4791073" cy="166472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94% of people think it’s very-extremely important to preserve our heritage.</a:t>
            </a: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most important aspects of village heritage are (listed in priority order):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Public buildings (e.g. halls &amp; churches), </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Attractive old cottages &amp; houses, </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Public art (e.g. memorials),</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Structures associated with the river/ railway (e.g. bridge).</a:t>
            </a:r>
          </a:p>
          <a:p>
            <a:pPr marL="171450" indent="-171450">
              <a:spcAft>
                <a:spcPts val="600"/>
              </a:spcAft>
              <a:buFont typeface="Arial" panose="020B0604020202020204" pitchFamily="34" charset="0"/>
              <a:buChar char="•"/>
            </a:pPr>
            <a:endParaRPr lang="en-GB" sz="1000" b="1" dirty="0">
              <a:latin typeface="Arial" panose="020B0604020202020204" pitchFamily="34" charset="0"/>
              <a:cs typeface="Arial" panose="020B0604020202020204" pitchFamily="34" charset="0"/>
            </a:endParaRPr>
          </a:p>
        </p:txBody>
      </p:sp>
      <p:sp>
        <p:nvSpPr>
          <p:cNvPr id="5" name="Title 1">
            <a:extLst>
              <a:ext uri="{FF2B5EF4-FFF2-40B4-BE49-F238E27FC236}">
                <a16:creationId xmlns:a16="http://schemas.microsoft.com/office/drawing/2014/main" id="{B813A2DC-BEAF-4EEE-91A1-1094E2C2E97F}"/>
              </a:ext>
            </a:extLst>
          </p:cNvPr>
          <p:cNvSpPr txBox="1">
            <a:spLocks/>
          </p:cNvSpPr>
          <p:nvPr/>
        </p:nvSpPr>
        <p:spPr>
          <a:xfrm>
            <a:off x="576073" y="3672903"/>
            <a:ext cx="4620182" cy="1219201"/>
          </a:xfrm>
          <a:prstGeom prst="rect">
            <a:avLst/>
          </a:prstGeom>
        </p:spPr>
        <p:txBody>
          <a:bodyPr vert="horz" lIns="91440" tIns="45720" rIns="91440" bIns="45720" rtlCol="0" anchor="ctr">
            <a:normAutofit/>
          </a:bodyPr>
          <a:lstStyle>
            <a:lvl1pPr algn="l" defTabSz="685783" rtl="0" eaLnBrk="1" latinLnBrk="0" hangingPunct="1">
              <a:lnSpc>
                <a:spcPct val="80000"/>
              </a:lnSpc>
              <a:spcBef>
                <a:spcPct val="0"/>
              </a:spcBef>
              <a:buNone/>
              <a:defRPr sz="3300" kern="1200" cap="all" spc="75" baseline="0">
                <a:solidFill>
                  <a:schemeClr val="tx1">
                    <a:lumMod val="90000"/>
                    <a:lumOff val="10000"/>
                  </a:schemeClr>
                </a:solidFill>
                <a:latin typeface="+mj-lt"/>
                <a:ea typeface="+mj-ea"/>
                <a:cs typeface="+mj-cs"/>
              </a:defRPr>
            </a:lvl1pPr>
          </a:lstStyle>
          <a:p>
            <a:r>
              <a:rPr lang="en-GB" sz="2800" cap="none" dirty="0">
                <a:latin typeface="Arial" panose="020B0604020202020204" pitchFamily="34" charset="0"/>
                <a:cs typeface="Arial" panose="020B0604020202020204" pitchFamily="34" charset="0"/>
              </a:rPr>
              <a:t>Community</a:t>
            </a:r>
          </a:p>
        </p:txBody>
      </p:sp>
      <p:cxnSp>
        <p:nvCxnSpPr>
          <p:cNvPr id="6" name="Straight Connector 5">
            <a:extLst>
              <a:ext uri="{FF2B5EF4-FFF2-40B4-BE49-F238E27FC236}">
                <a16:creationId xmlns:a16="http://schemas.microsoft.com/office/drawing/2014/main" id="{5E912057-F078-4160-9D7B-DB7545082106}"/>
              </a:ext>
            </a:extLst>
          </p:cNvPr>
          <p:cNvCxnSpPr/>
          <p:nvPr/>
        </p:nvCxnSpPr>
        <p:spPr>
          <a:xfrm flipV="1">
            <a:off x="468381" y="3672904"/>
            <a:ext cx="0" cy="1219200"/>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7" name="Title 3">
            <a:extLst>
              <a:ext uri="{FF2B5EF4-FFF2-40B4-BE49-F238E27FC236}">
                <a16:creationId xmlns:a16="http://schemas.microsoft.com/office/drawing/2014/main" id="{21FD581B-5F56-4716-996D-91E2F6CE8D00}"/>
              </a:ext>
            </a:extLst>
          </p:cNvPr>
          <p:cNvSpPr txBox="1">
            <a:spLocks/>
          </p:cNvSpPr>
          <p:nvPr/>
        </p:nvSpPr>
        <p:spPr>
          <a:xfrm>
            <a:off x="576073" y="4892104"/>
            <a:ext cx="4791073" cy="1026403"/>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Things people like most about living in the village are: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Access to the countryside and waterways (60%)</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Rural character of the area (45%)</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Open and green spaces (36%)</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Easy commute (21%)</a:t>
            </a:r>
          </a:p>
          <a:p>
            <a:pPr marL="628650" lvl="1"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Things that would make people leave the village are* (listed in priority order):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Over-development and aggressive/ large building programs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Increase in anti-social behaviour and crime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A nearby quarry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Change to life/ family circumstances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Cost of housing or lack of affordable housing</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Traffic congestion and speed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Loss of village identity and sense of community (e.g. becoming a town)</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Loss of green spaces and surrounding countryside</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Risk of flooding</a:t>
            </a:r>
          </a:p>
          <a:p>
            <a:pPr marL="628650" lvl="1"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endParaRPr lang="en-GB" sz="1000" b="1" dirty="0">
              <a:latin typeface="Arial" panose="020B0604020202020204" pitchFamily="34" charset="0"/>
              <a:cs typeface="Arial" panose="020B0604020202020204" pitchFamily="34" charset="0"/>
            </a:endParaRPr>
          </a:p>
        </p:txBody>
      </p:sp>
      <p:sp>
        <p:nvSpPr>
          <p:cNvPr id="8" name="Title 3">
            <a:extLst>
              <a:ext uri="{FF2B5EF4-FFF2-40B4-BE49-F238E27FC236}">
                <a16:creationId xmlns:a16="http://schemas.microsoft.com/office/drawing/2014/main" id="{6CC538A7-D28E-49BB-8BD3-DD949049FFD7}"/>
              </a:ext>
            </a:extLst>
          </p:cNvPr>
          <p:cNvSpPr txBox="1">
            <a:spLocks/>
          </p:cNvSpPr>
          <p:nvPr/>
        </p:nvSpPr>
        <p:spPr>
          <a:xfrm>
            <a:off x="576073" y="8414238"/>
            <a:ext cx="5613714" cy="72976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1000" i="1" dirty="0">
                <a:latin typeface="Arial" panose="020B0604020202020204" pitchFamily="34" charset="0"/>
                <a:cs typeface="Arial" panose="020B0604020202020204" pitchFamily="34" charset="0"/>
              </a:rPr>
              <a:t>*</a:t>
            </a:r>
            <a:r>
              <a:rPr lang="en-GB" sz="1000" i="1" u="sng" dirty="0">
                <a:latin typeface="Arial" panose="020B0604020202020204" pitchFamily="34" charset="0"/>
                <a:cs typeface="Arial" panose="020B0604020202020204" pitchFamily="34" charset="0"/>
              </a:rPr>
              <a:t>Note</a:t>
            </a:r>
            <a:r>
              <a:rPr lang="en-GB" sz="1000" i="1" dirty="0">
                <a:latin typeface="Arial" panose="020B0604020202020204" pitchFamily="34" charset="0"/>
                <a:cs typeface="Arial" panose="020B0604020202020204" pitchFamily="34" charset="0"/>
              </a:rPr>
              <a:t>: This was an open field in the survey, responses have therefore been grouped into common themes and summarised.</a:t>
            </a:r>
          </a:p>
        </p:txBody>
      </p:sp>
    </p:spTree>
    <p:extLst>
      <p:ext uri="{BB962C8B-B14F-4D97-AF65-F5344CB8AC3E}">
        <p14:creationId xmlns:p14="http://schemas.microsoft.com/office/powerpoint/2010/main" val="8625936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A0AC-09D2-4FAC-ABCC-B06EA2739366}"/>
              </a:ext>
            </a:extLst>
          </p:cNvPr>
          <p:cNvSpPr>
            <a:spLocks noGrp="1"/>
          </p:cNvSpPr>
          <p:nvPr>
            <p:ph type="title"/>
          </p:nvPr>
        </p:nvSpPr>
        <p:spPr>
          <a:xfrm>
            <a:off x="576073" y="532435"/>
            <a:ext cx="5467541" cy="1247597"/>
          </a:xfrm>
        </p:spPr>
        <p:txBody>
          <a:bodyPr/>
          <a:lstStyle/>
          <a:p>
            <a:r>
              <a:rPr lang="en-GB" sz="2800" cap="none" dirty="0">
                <a:latin typeface="Arial" panose="020B0604020202020204" pitchFamily="34" charset="0"/>
                <a:cs typeface="Arial" panose="020B0604020202020204" pitchFamily="34" charset="0"/>
              </a:rPr>
              <a:t>Housing &amp; Development (I)</a:t>
            </a:r>
          </a:p>
        </p:txBody>
      </p:sp>
      <p:sp>
        <p:nvSpPr>
          <p:cNvPr id="3" name="Title 3">
            <a:extLst>
              <a:ext uri="{FF2B5EF4-FFF2-40B4-BE49-F238E27FC236}">
                <a16:creationId xmlns:a16="http://schemas.microsoft.com/office/drawing/2014/main" id="{22CF4300-602B-431D-B9FE-39CA11516BEC}"/>
              </a:ext>
            </a:extLst>
          </p:cNvPr>
          <p:cNvSpPr txBox="1">
            <a:spLocks/>
          </p:cNvSpPr>
          <p:nvPr/>
        </p:nvSpPr>
        <p:spPr>
          <a:xfrm>
            <a:off x="576073" y="1780032"/>
            <a:ext cx="3031831" cy="166472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62% of people want more 2 and 3 bed properties. 20% want more 4 bed properties and 16% want more 1 bed properties.</a:t>
            </a:r>
            <a:endParaRPr lang="en-GB" sz="1000" b="1"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Preferred types of home are semi-detached (61%) and terraced houses (38%).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Detached houses (25%), Bungalows (23%) and Flats (24%) are also popular.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11% of people identified a need for more live/ work units (i.e. homes that can be adapted as places of work).</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83% of people think we need more affordable or starter homes. The majority think it is most important that these be houses to buy (89%) versus rent (49%).</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People would prefer that new developments be located on Brownfield land (79%) or Infill existing built-up area (56%).</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Only 4% of people are in-favour of building on Green belt land.</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New developments should have the following features: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Sympathetic landscaping (70%)</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Energy efficiency (69%)</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Off-street parking – communal (65%), private (61%)</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Wildlife safe spaces (60%)</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Private amenities (e.g. garden, balcony) (59%)</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Discrete off-street bin storage (57%) </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Communal spaces (47%)</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Electric charging points (36%)</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Secure cycle storage (24%)</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Green roods (21.6%)</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p:txBody>
      </p:sp>
      <p:sp>
        <p:nvSpPr>
          <p:cNvPr id="8" name="Rectangle 7">
            <a:extLst>
              <a:ext uri="{FF2B5EF4-FFF2-40B4-BE49-F238E27FC236}">
                <a16:creationId xmlns:a16="http://schemas.microsoft.com/office/drawing/2014/main" id="{1C3912BD-2933-41AD-AB3A-5F718E06CC77}"/>
              </a:ext>
            </a:extLst>
          </p:cNvPr>
          <p:cNvSpPr/>
          <p:nvPr/>
        </p:nvSpPr>
        <p:spPr>
          <a:xfrm>
            <a:off x="3469599" y="2627519"/>
            <a:ext cx="3021497" cy="400110"/>
          </a:xfrm>
          <a:prstGeom prst="rect">
            <a:avLst/>
          </a:prstGeom>
        </p:spPr>
        <p:txBody>
          <a:bodyPr wrap="square">
            <a:spAutoFit/>
          </a:bodyPr>
          <a:lstStyle/>
          <a:p>
            <a:pPr algn="ctr"/>
            <a:r>
              <a:rPr lang="en-GB" sz="1000" b="1" dirty="0">
                <a:latin typeface="Arial" panose="020B0604020202020204" pitchFamily="34" charset="0"/>
                <a:cs typeface="Arial" panose="020B0604020202020204" pitchFamily="34" charset="0"/>
              </a:rPr>
              <a:t>Preferred Number of Houses </a:t>
            </a:r>
          </a:p>
          <a:p>
            <a:pPr algn="ctr"/>
            <a:r>
              <a:rPr lang="en-GB" sz="1000" b="1" dirty="0">
                <a:latin typeface="Arial" panose="020B0604020202020204" pitchFamily="34" charset="0"/>
                <a:cs typeface="Arial" panose="020B0604020202020204" pitchFamily="34" charset="0"/>
              </a:rPr>
              <a:t>Per Development</a:t>
            </a:r>
            <a:endParaRPr lang="en-GB" sz="1000" b="1" dirty="0"/>
          </a:p>
        </p:txBody>
      </p:sp>
      <p:pic>
        <p:nvPicPr>
          <p:cNvPr id="10" name="Picture 9">
            <a:extLst>
              <a:ext uri="{FF2B5EF4-FFF2-40B4-BE49-F238E27FC236}">
                <a16:creationId xmlns:a16="http://schemas.microsoft.com/office/drawing/2014/main" id="{295FDB8D-44BC-4185-89A5-1D70E24DAA4D}"/>
              </a:ext>
            </a:extLst>
          </p:cNvPr>
          <p:cNvPicPr>
            <a:picLocks noChangeAspect="1"/>
          </p:cNvPicPr>
          <p:nvPr/>
        </p:nvPicPr>
        <p:blipFill rotWithShape="1">
          <a:blip r:embed="rId2"/>
          <a:srcRect l="31013" t="5282" r="25653" b="2320"/>
          <a:stretch/>
        </p:blipFill>
        <p:spPr>
          <a:xfrm>
            <a:off x="3745620" y="3027629"/>
            <a:ext cx="2758858" cy="2878809"/>
          </a:xfrm>
          <a:prstGeom prst="rect">
            <a:avLst/>
          </a:prstGeom>
        </p:spPr>
      </p:pic>
      <p:pic>
        <p:nvPicPr>
          <p:cNvPr id="12" name="Picture 11">
            <a:extLst>
              <a:ext uri="{FF2B5EF4-FFF2-40B4-BE49-F238E27FC236}">
                <a16:creationId xmlns:a16="http://schemas.microsoft.com/office/drawing/2014/main" id="{E61114F0-D282-499E-B5B8-6B523A461645}"/>
              </a:ext>
            </a:extLst>
          </p:cNvPr>
          <p:cNvPicPr/>
          <p:nvPr/>
        </p:nvPicPr>
        <p:blipFill>
          <a:blip r:embed="rId3"/>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22618733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A0AC-09D2-4FAC-ABCC-B06EA2739366}"/>
              </a:ext>
            </a:extLst>
          </p:cNvPr>
          <p:cNvSpPr>
            <a:spLocks noGrp="1"/>
          </p:cNvSpPr>
          <p:nvPr>
            <p:ph type="title"/>
          </p:nvPr>
        </p:nvSpPr>
        <p:spPr>
          <a:xfrm>
            <a:off x="576073" y="544010"/>
            <a:ext cx="5467541" cy="1236022"/>
          </a:xfrm>
        </p:spPr>
        <p:txBody>
          <a:bodyPr/>
          <a:lstStyle/>
          <a:p>
            <a:r>
              <a:rPr lang="en-GB" sz="2800" cap="none" dirty="0">
                <a:latin typeface="Arial" panose="020B0604020202020204" pitchFamily="34" charset="0"/>
                <a:cs typeface="Arial" panose="020B0604020202020204" pitchFamily="34" charset="0"/>
              </a:rPr>
              <a:t>Housing &amp; Development (II)</a:t>
            </a:r>
          </a:p>
        </p:txBody>
      </p:sp>
      <p:sp>
        <p:nvSpPr>
          <p:cNvPr id="3" name="Title 3">
            <a:extLst>
              <a:ext uri="{FF2B5EF4-FFF2-40B4-BE49-F238E27FC236}">
                <a16:creationId xmlns:a16="http://schemas.microsoft.com/office/drawing/2014/main" id="{22CF4300-602B-431D-B9FE-39CA11516BEC}"/>
              </a:ext>
            </a:extLst>
          </p:cNvPr>
          <p:cNvSpPr txBox="1">
            <a:spLocks/>
          </p:cNvSpPr>
          <p:nvPr/>
        </p:nvSpPr>
        <p:spPr>
          <a:xfrm>
            <a:off x="576073" y="1780032"/>
            <a:ext cx="4791073" cy="166472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spcAft>
                <a:spcPts val="600"/>
              </a:spcAft>
            </a:pPr>
            <a:r>
              <a:rPr lang="en-GB" sz="1000" b="1" dirty="0">
                <a:latin typeface="Arial" panose="020B0604020202020204" pitchFamily="34" charset="0"/>
                <a:cs typeface="Arial" panose="020B0604020202020204" pitchFamily="34" charset="0"/>
              </a:rPr>
              <a:t>Locations residents consider suitable for a new housing development…</a:t>
            </a:r>
          </a:p>
          <a:p>
            <a:pPr marL="171450" indent="-171450">
              <a:spcAft>
                <a:spcPts val="6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Amwell</a:t>
            </a:r>
            <a:r>
              <a:rPr lang="en-GB" sz="1000" dirty="0">
                <a:latin typeface="Arial" panose="020B0604020202020204" pitchFamily="34" charset="0"/>
                <a:cs typeface="Arial" panose="020B0604020202020204" pitchFamily="34" charset="0"/>
              </a:rPr>
              <a:t> Lane: From pump house to pond, Land near the railway</a:t>
            </a:r>
          </a:p>
          <a:p>
            <a:pPr marL="171450" indent="-171450">
              <a:spcAft>
                <a:spcPts val="6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Cappell</a:t>
            </a:r>
            <a:r>
              <a:rPr lang="en-GB" sz="1000" dirty="0">
                <a:latin typeface="Arial" panose="020B0604020202020204" pitchFamily="34" charset="0"/>
                <a:cs typeface="Arial" panose="020B0604020202020204" pitchFamily="34" charset="0"/>
              </a:rPr>
              <a:t> Lane: Gap in housing at end of road (opposite All Nations), Land between church and </a:t>
            </a:r>
            <a:r>
              <a:rPr lang="en-GB" sz="1000" dirty="0" err="1">
                <a:latin typeface="Arial" panose="020B0604020202020204" pitchFamily="34" charset="0"/>
                <a:cs typeface="Arial" panose="020B0604020202020204" pitchFamily="34" charset="0"/>
              </a:rPr>
              <a:t>Warrax</a:t>
            </a:r>
            <a:r>
              <a:rPr lang="en-GB" sz="1000" dirty="0">
                <a:latin typeface="Arial" panose="020B0604020202020204" pitchFamily="34" charset="0"/>
                <a:cs typeface="Arial" panose="020B0604020202020204" pitchFamily="34" charset="0"/>
              </a:rPr>
              <a:t> Park</a:t>
            </a:r>
          </a:p>
          <a:p>
            <a:pPr marL="171450" indent="-171450">
              <a:spcAft>
                <a:spcPts val="6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Chapelfields</a:t>
            </a:r>
            <a:r>
              <a:rPr lang="en-GB" sz="1000" dirty="0">
                <a:latin typeface="Arial" panose="020B0604020202020204" pitchFamily="34" charset="0"/>
                <a:cs typeface="Arial" panose="020B0604020202020204" pitchFamily="34" charset="0"/>
              </a:rPr>
              <a:t>: Adjacent fields that extend along </a:t>
            </a:r>
            <a:r>
              <a:rPr lang="en-GB" sz="1000" dirty="0" err="1">
                <a:latin typeface="Arial" panose="020B0604020202020204" pitchFamily="34" charset="0"/>
                <a:cs typeface="Arial" panose="020B0604020202020204" pitchFamily="34" charset="0"/>
              </a:rPr>
              <a:t>Hunsdon</a:t>
            </a:r>
            <a:r>
              <a:rPr lang="en-GB" sz="1000" dirty="0">
                <a:latin typeface="Arial" panose="020B0604020202020204" pitchFamily="34" charset="0"/>
                <a:cs typeface="Arial" panose="020B0604020202020204" pitchFamily="34" charset="0"/>
              </a:rPr>
              <a:t> Road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Church: Sell and redevelop one of the two churches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Farmland west of </a:t>
            </a:r>
            <a:r>
              <a:rPr lang="en-GB" sz="1000" dirty="0" err="1">
                <a:latin typeface="Arial" panose="020B0604020202020204" pitchFamily="34" charset="0"/>
                <a:cs typeface="Arial" panose="020B0604020202020204" pitchFamily="34" charset="0"/>
              </a:rPr>
              <a:t>Hunsdon</a:t>
            </a:r>
            <a:r>
              <a:rPr lang="en-GB" sz="1000" dirty="0">
                <a:latin typeface="Arial" panose="020B0604020202020204" pitchFamily="34" charset="0"/>
                <a:cs typeface="Arial" panose="020B0604020202020204" pitchFamily="34" charset="0"/>
              </a:rPr>
              <a:t> Road North of Trotters Gap</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Fields used for, and opposite to, car boot sale</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Granary: Empty land towards </a:t>
            </a:r>
            <a:r>
              <a:rPr lang="en-GB" sz="1000" dirty="0" err="1">
                <a:latin typeface="Arial" panose="020B0604020202020204" pitchFamily="34" charset="0"/>
                <a:cs typeface="Arial" panose="020B0604020202020204" pitchFamily="34" charset="0"/>
              </a:rPr>
              <a:t>Sanville</a:t>
            </a:r>
            <a:r>
              <a:rPr lang="en-GB" sz="1000" dirty="0">
                <a:latin typeface="Arial" panose="020B0604020202020204" pitchFamily="34" charset="0"/>
                <a:cs typeface="Arial" panose="020B0604020202020204" pitchFamily="34" charset="0"/>
              </a:rPr>
              <a:t> Gardens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Highfield Cottage: Land at rear</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High Street: Convert empty shops into housing</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Hillside Farm: Field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Hoddesdon Road: Old Factory between the church and A10 flyover; Empty site with bungalow c. 300 yards from church</a:t>
            </a:r>
          </a:p>
          <a:p>
            <a:pPr marL="171450" indent="-171450">
              <a:spcAft>
                <a:spcPts val="6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Hollycross</a:t>
            </a:r>
            <a:r>
              <a:rPr lang="en-GB" sz="1000" dirty="0">
                <a:latin typeface="Arial" panose="020B0604020202020204" pitchFamily="34" charset="0"/>
                <a:cs typeface="Arial" panose="020B0604020202020204" pitchFamily="34" charset="0"/>
              </a:rPr>
              <a:t> road: Adjacent field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Maltings: Conversion of units into flats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Marsh Lane: Field near Scout Hut, Old industrial units, Ambler House field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Netherfield Lane: Field behind Alms houses, </a:t>
            </a:r>
            <a:r>
              <a:rPr lang="en-GB" sz="1000" dirty="0" err="1">
                <a:latin typeface="Arial" panose="020B0604020202020204" pitchFamily="34" charset="0"/>
                <a:cs typeface="Arial" panose="020B0604020202020204" pitchFamily="34" charset="0"/>
              </a:rPr>
              <a:t>Weblight</a:t>
            </a:r>
            <a:r>
              <a:rPr lang="en-GB" sz="1000" dirty="0">
                <a:latin typeface="Arial" panose="020B0604020202020204" pitchFamily="34" charset="0"/>
                <a:cs typeface="Arial" panose="020B0604020202020204" pitchFamily="34" charset="0"/>
              </a:rPr>
              <a:t> building, </a:t>
            </a:r>
            <a:r>
              <a:rPr lang="en-GB" sz="1000" dirty="0" err="1">
                <a:latin typeface="Arial" panose="020B0604020202020204" pitchFamily="34" charset="0"/>
                <a:cs typeface="Arial" panose="020B0604020202020204" pitchFamily="34" charset="0"/>
              </a:rPr>
              <a:t>Websters</a:t>
            </a:r>
            <a:r>
              <a:rPr lang="en-GB" sz="1000" dirty="0">
                <a:latin typeface="Arial" panose="020B0604020202020204" pitchFamily="34" charset="0"/>
                <a:cs typeface="Arial" panose="020B0604020202020204" pitchFamily="34" charset="0"/>
              </a:rPr>
              <a:t> brownfield site</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Nigel Copping Centre: Field behind</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Quarry land: Housing preferable to the proposed quarry</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Roydon Road: Land before A414 junction, David </a:t>
            </a:r>
            <a:r>
              <a:rPr lang="en-GB" sz="1000" dirty="0" err="1">
                <a:latin typeface="Arial" panose="020B0604020202020204" pitchFamily="34" charset="0"/>
                <a:cs typeface="Arial" panose="020B0604020202020204" pitchFamily="34" charset="0"/>
              </a:rPr>
              <a:t>Websters</a:t>
            </a:r>
            <a:r>
              <a:rPr lang="en-GB" sz="1000" dirty="0">
                <a:latin typeface="Arial" panose="020B0604020202020204" pitchFamily="34" charset="0"/>
                <a:cs typeface="Arial" panose="020B0604020202020204" pitchFamily="34" charset="0"/>
              </a:rPr>
              <a:t> site</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Andrews School: relocate the school and develop on that site</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t>
            </a:r>
            <a:r>
              <a:rPr lang="en-GB" sz="1000" dirty="0" err="1">
                <a:latin typeface="Arial" panose="020B0604020202020204" pitchFamily="34" charset="0"/>
                <a:cs typeface="Arial" panose="020B0604020202020204" pitchFamily="34" charset="0"/>
              </a:rPr>
              <a:t>Margaretsbury</a:t>
            </a:r>
            <a:r>
              <a:rPr lang="en-GB" sz="1000" dirty="0">
                <a:latin typeface="Arial" panose="020B0604020202020204" pitchFamily="34" charset="0"/>
                <a:cs typeface="Arial" panose="020B0604020202020204" pitchFamily="34" charset="0"/>
              </a:rPr>
              <a:t>: Field opposite The Folly</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Station Road: Empty /dilapidated house next to level crossing, Disused land next to Hertford bound railway platform</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Telephone Exchange (next to railway station)</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The Spinney: Re-vamping run down area</a:t>
            </a:r>
          </a:p>
        </p:txBody>
      </p:sp>
      <p:sp>
        <p:nvSpPr>
          <p:cNvPr id="9" name="Title 3">
            <a:extLst>
              <a:ext uri="{FF2B5EF4-FFF2-40B4-BE49-F238E27FC236}">
                <a16:creationId xmlns:a16="http://schemas.microsoft.com/office/drawing/2014/main" id="{2980AE51-EB76-49FE-B37F-661F22B4D276}"/>
              </a:ext>
            </a:extLst>
          </p:cNvPr>
          <p:cNvSpPr txBox="1">
            <a:spLocks/>
          </p:cNvSpPr>
          <p:nvPr/>
        </p:nvSpPr>
        <p:spPr>
          <a:xfrm>
            <a:off x="3946966" y="7153154"/>
            <a:ext cx="2569581" cy="1551357"/>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a:spcAft>
                <a:spcPts val="600"/>
              </a:spcAft>
            </a:pPr>
            <a:endParaRPr lang="en-GB" sz="1000" b="1" dirty="0">
              <a:latin typeface="Arial" panose="020B0604020202020204" pitchFamily="34" charset="0"/>
              <a:cs typeface="Arial" panose="020B0604020202020204" pitchFamily="34" charset="0"/>
            </a:endParaRPr>
          </a:p>
        </p:txBody>
      </p:sp>
      <p:pic>
        <p:nvPicPr>
          <p:cNvPr id="11" name="Picture 10">
            <a:extLst>
              <a:ext uri="{FF2B5EF4-FFF2-40B4-BE49-F238E27FC236}">
                <a16:creationId xmlns:a16="http://schemas.microsoft.com/office/drawing/2014/main" id="{FE652505-CBEE-4641-A8ED-1C6A966027AA}"/>
              </a:ext>
            </a:extLst>
          </p:cNvPr>
          <p:cNvPicPr/>
          <p:nvPr/>
        </p:nvPicPr>
        <p:blipFill>
          <a:blip r:embed="rId2"/>
          <a:stretch>
            <a:fillRect/>
          </a:stretch>
        </p:blipFill>
        <p:spPr>
          <a:xfrm>
            <a:off x="5367146" y="344297"/>
            <a:ext cx="1123950" cy="1435735"/>
          </a:xfrm>
          <a:prstGeom prst="rect">
            <a:avLst/>
          </a:prstGeom>
        </p:spPr>
      </p:pic>
      <p:sp>
        <p:nvSpPr>
          <p:cNvPr id="12" name="Title 3">
            <a:extLst>
              <a:ext uri="{FF2B5EF4-FFF2-40B4-BE49-F238E27FC236}">
                <a16:creationId xmlns:a16="http://schemas.microsoft.com/office/drawing/2014/main" id="{EEA92614-AC82-48A2-BA08-628232FF89A2}"/>
              </a:ext>
            </a:extLst>
          </p:cNvPr>
          <p:cNvSpPr txBox="1">
            <a:spLocks/>
          </p:cNvSpPr>
          <p:nvPr/>
        </p:nvSpPr>
        <p:spPr>
          <a:xfrm>
            <a:off x="615270" y="8414238"/>
            <a:ext cx="4751876" cy="729762"/>
          </a:xfrm>
          <a:prstGeom prst="rect">
            <a:avLst/>
          </a:prstGeom>
        </p:spPr>
        <p:txBody>
          <a:bodyPr vert="horz" lIns="91440" tIns="45720" rIns="91440" bIns="45720" rtlCol="0" anchor="ctr">
            <a:norm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r>
              <a:rPr lang="en-GB" sz="1000" i="1" dirty="0">
                <a:latin typeface="Arial" panose="020B0604020202020204" pitchFamily="34" charset="0"/>
                <a:cs typeface="Arial" panose="020B0604020202020204" pitchFamily="34" charset="0"/>
              </a:rPr>
              <a:t>*</a:t>
            </a:r>
            <a:r>
              <a:rPr lang="en-GB" sz="1000" i="1" u="sng" dirty="0">
                <a:latin typeface="Arial" panose="020B0604020202020204" pitchFamily="34" charset="0"/>
                <a:cs typeface="Arial" panose="020B0604020202020204" pitchFamily="34" charset="0"/>
              </a:rPr>
              <a:t>Note</a:t>
            </a:r>
            <a:r>
              <a:rPr lang="en-GB" sz="1000" i="1" dirty="0">
                <a:latin typeface="Arial" panose="020B0604020202020204" pitchFamily="34" charset="0"/>
                <a:cs typeface="Arial" panose="020B0604020202020204" pitchFamily="34" charset="0"/>
              </a:rPr>
              <a:t>: there were also numerous comments conveying people’s desire for no, or restricted, new developments.</a:t>
            </a:r>
          </a:p>
        </p:txBody>
      </p:sp>
      <p:cxnSp>
        <p:nvCxnSpPr>
          <p:cNvPr id="13" name="Straight Connector 12">
            <a:extLst>
              <a:ext uri="{FF2B5EF4-FFF2-40B4-BE49-F238E27FC236}">
                <a16:creationId xmlns:a16="http://schemas.microsoft.com/office/drawing/2014/main" id="{BFB58DE1-61DF-4B2D-B2E5-2EC13F3FB625}"/>
              </a:ext>
            </a:extLst>
          </p:cNvPr>
          <p:cNvCxnSpPr/>
          <p:nvPr/>
        </p:nvCxnSpPr>
        <p:spPr>
          <a:xfrm>
            <a:off x="615270" y="8576841"/>
            <a:ext cx="1572345"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5536960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7EA0AC-09D2-4FAC-ABCC-B06EA2739366}"/>
              </a:ext>
            </a:extLst>
          </p:cNvPr>
          <p:cNvSpPr>
            <a:spLocks noGrp="1"/>
          </p:cNvSpPr>
          <p:nvPr>
            <p:ph type="title"/>
          </p:nvPr>
        </p:nvSpPr>
        <p:spPr>
          <a:xfrm>
            <a:off x="576073" y="544010"/>
            <a:ext cx="5467541" cy="1236022"/>
          </a:xfrm>
        </p:spPr>
        <p:txBody>
          <a:bodyPr/>
          <a:lstStyle/>
          <a:p>
            <a:r>
              <a:rPr lang="en-GB" sz="2800" cap="none" dirty="0">
                <a:latin typeface="Arial" panose="020B0604020202020204" pitchFamily="34" charset="0"/>
                <a:cs typeface="Arial" panose="020B0604020202020204" pitchFamily="34" charset="0"/>
              </a:rPr>
              <a:t>Call for Sites</a:t>
            </a:r>
          </a:p>
        </p:txBody>
      </p:sp>
      <p:sp>
        <p:nvSpPr>
          <p:cNvPr id="3" name="Title 3">
            <a:extLst>
              <a:ext uri="{FF2B5EF4-FFF2-40B4-BE49-F238E27FC236}">
                <a16:creationId xmlns:a16="http://schemas.microsoft.com/office/drawing/2014/main" id="{22CF4300-602B-431D-B9FE-39CA11516BEC}"/>
              </a:ext>
            </a:extLst>
          </p:cNvPr>
          <p:cNvSpPr txBox="1">
            <a:spLocks/>
          </p:cNvSpPr>
          <p:nvPr/>
        </p:nvSpPr>
        <p:spPr>
          <a:xfrm>
            <a:off x="576074" y="1780032"/>
            <a:ext cx="4791072" cy="3266530"/>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Field North behind St Andrews Church - smallish housing with horseshoe shaped end to </a:t>
            </a:r>
            <a:r>
              <a:rPr lang="en-GB" sz="1000" dirty="0" err="1">
                <a:latin typeface="Arial" panose="020B0604020202020204" pitchFamily="34" charset="0"/>
                <a:cs typeface="Arial" panose="020B0604020202020204" pitchFamily="34" charset="0"/>
              </a:rPr>
              <a:t>Chapelfields</a:t>
            </a:r>
            <a:r>
              <a:rPr lang="en-GB" sz="1000" dirty="0">
                <a:latin typeface="Arial" panose="020B0604020202020204" pitchFamily="34" charset="0"/>
                <a:cs typeface="Arial" panose="020B0604020202020204" pitchFamily="34" charset="0"/>
              </a:rPr>
              <a:t> with central </a:t>
            </a:r>
            <a:r>
              <a:rPr lang="en-GB" sz="1000" dirty="0" err="1">
                <a:latin typeface="Arial" panose="020B0604020202020204" pitchFamily="34" charset="0"/>
                <a:cs typeface="Arial" panose="020B0604020202020204" pitchFamily="34" charset="0"/>
              </a:rPr>
              <a:t>communual</a:t>
            </a:r>
            <a:r>
              <a:rPr lang="en-GB" sz="1000" dirty="0">
                <a:latin typeface="Arial" panose="020B0604020202020204" pitchFamily="34" charset="0"/>
                <a:cs typeface="Arial" panose="020B0604020202020204" pitchFamily="34" charset="0"/>
              </a:rPr>
              <a:t> space</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Land along </a:t>
            </a:r>
            <a:r>
              <a:rPr lang="en-GB" sz="1000" dirty="0" err="1">
                <a:latin typeface="Arial" panose="020B0604020202020204" pitchFamily="34" charset="0"/>
                <a:cs typeface="Arial" panose="020B0604020202020204" pitchFamily="34" charset="0"/>
              </a:rPr>
              <a:t>Amwell</a:t>
            </a:r>
            <a:r>
              <a:rPr lang="en-GB" sz="1000" dirty="0">
                <a:latin typeface="Arial" panose="020B0604020202020204" pitchFamily="34" charset="0"/>
                <a:cs typeface="Arial" panose="020B0604020202020204" pitchFamily="34" charset="0"/>
              </a:rPr>
              <a:t> Lane which has been left for far to long. Could be planted with trees to create a woodland amenity</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Netherfield Nursery Netherfield Lane Housing</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One acre to the rear of Highfield cottage, suitable for high quality development of period housing</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Rear and side of 7 </a:t>
            </a:r>
            <a:r>
              <a:rPr lang="en-GB" sz="1000" dirty="0" err="1">
                <a:latin typeface="Arial" panose="020B0604020202020204" pitchFamily="34" charset="0"/>
                <a:cs typeface="Arial" panose="020B0604020202020204" pitchFamily="34" charset="0"/>
              </a:rPr>
              <a:t>Amwell</a:t>
            </a:r>
            <a:r>
              <a:rPr lang="en-GB" sz="1000" dirty="0">
                <a:latin typeface="Arial" panose="020B0604020202020204" pitchFamily="34" charset="0"/>
                <a:cs typeface="Arial" panose="020B0604020202020204" pitchFamily="34" charset="0"/>
              </a:rPr>
              <a:t> Lane (semi)</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Rear of the Thai restaurant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Stanstead Bury Farm, Small number of houses for rent in farmyard area</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Village Playground - Flats, </a:t>
            </a:r>
            <a:r>
              <a:rPr lang="en-GB" sz="1000" dirty="0" err="1">
                <a:latin typeface="Arial" panose="020B0604020202020204" pitchFamily="34" charset="0"/>
                <a:cs typeface="Arial" panose="020B0604020202020204" pitchFamily="34" charset="0"/>
              </a:rPr>
              <a:t>Botton</a:t>
            </a:r>
            <a:r>
              <a:rPr lang="en-GB" sz="1000" dirty="0">
                <a:latin typeface="Arial" panose="020B0604020202020204" pitchFamily="34" charset="0"/>
                <a:cs typeface="Arial" panose="020B0604020202020204" pitchFamily="34" charset="0"/>
              </a:rPr>
              <a:t> Marsh Lane/Old Factory Units which could exit onto A414, Past St Andrews Church by entrance to Christian College, Factory units at entrance of Lawrence Avenue - 10 houses or extend Lee Close, You can't take green space from greenhouse existing developments these are part of earlier planning process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Wits End, Netherfield Lane - large garden</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Wits End, Netherfield Lane - small number of homes</a:t>
            </a:r>
          </a:p>
        </p:txBody>
      </p:sp>
      <p:pic>
        <p:nvPicPr>
          <p:cNvPr id="6" name="Picture 5">
            <a:extLst>
              <a:ext uri="{FF2B5EF4-FFF2-40B4-BE49-F238E27FC236}">
                <a16:creationId xmlns:a16="http://schemas.microsoft.com/office/drawing/2014/main" id="{CCCA66E7-5F6B-4D95-A3B2-2C7C2C1E85EF}"/>
              </a:ext>
            </a:extLst>
          </p:cNvPr>
          <p:cNvPicPr/>
          <p:nvPr/>
        </p:nvPicPr>
        <p:blipFill>
          <a:blip r:embed="rId2"/>
          <a:stretch>
            <a:fillRect/>
          </a:stretch>
        </p:blipFill>
        <p:spPr>
          <a:xfrm>
            <a:off x="5367146" y="344297"/>
            <a:ext cx="1123950" cy="1435735"/>
          </a:xfrm>
          <a:prstGeom prst="rect">
            <a:avLst/>
          </a:prstGeom>
        </p:spPr>
      </p:pic>
      <p:sp>
        <p:nvSpPr>
          <p:cNvPr id="7" name="Rectangle 6">
            <a:extLst>
              <a:ext uri="{FF2B5EF4-FFF2-40B4-BE49-F238E27FC236}">
                <a16:creationId xmlns:a16="http://schemas.microsoft.com/office/drawing/2014/main" id="{8FFA104D-8634-4DD4-A17D-05D1F66D6F33}"/>
              </a:ext>
            </a:extLst>
          </p:cNvPr>
          <p:cNvSpPr/>
          <p:nvPr/>
        </p:nvSpPr>
        <p:spPr>
          <a:xfrm>
            <a:off x="901793" y="5775767"/>
            <a:ext cx="5141821" cy="2097378"/>
          </a:xfrm>
          <a:prstGeom prst="rect">
            <a:avLst/>
          </a:prstGeom>
          <a:solidFill>
            <a:schemeClr val="accent2"/>
          </a:solidFill>
        </p:spPr>
        <p:txBody>
          <a:bodyPr wrap="square">
            <a:spAutoFit/>
          </a:bodyPr>
          <a:lstStyle/>
          <a:p>
            <a:pPr>
              <a:spcAft>
                <a:spcPts val="600"/>
              </a:spcAft>
            </a:pPr>
            <a:r>
              <a:rPr lang="en-GB" sz="1000" i="1" dirty="0">
                <a:latin typeface="Arial" panose="020B0604020202020204" pitchFamily="34" charset="0"/>
                <a:cs typeface="Arial" panose="020B0604020202020204" pitchFamily="34" charset="0"/>
              </a:rPr>
              <a:t>“Infilling is, in my opinion, the only way to sympathetically increase housing in the village. We would be making a huge mistake creating yet another estate which has poor amenities and doesn't form part of the fabric of the village. There are plenty of places to infill in the village and utilise </a:t>
            </a:r>
            <a:r>
              <a:rPr lang="en-GB" sz="1000" i="1" dirty="0" err="1">
                <a:latin typeface="Arial" panose="020B0604020202020204" pitchFamily="34" charset="0"/>
                <a:cs typeface="Arial" panose="020B0604020202020204" pitchFamily="34" charset="0"/>
              </a:rPr>
              <a:t>brownsite</a:t>
            </a:r>
            <a:r>
              <a:rPr lang="en-GB" sz="1000" i="1" dirty="0">
                <a:latin typeface="Arial" panose="020B0604020202020204" pitchFamily="34" charset="0"/>
                <a:cs typeface="Arial" panose="020B0604020202020204" pitchFamily="34" charset="0"/>
              </a:rPr>
              <a:t> development land. Quite why the development down Netherfield Lane wasn't approved I don't know. But sites like these should be taken advantage of rather than building on our rapidly decreasing green belt. Speaking as a young person of the village, we do not want out countryside blighted by more shocking developments like the future Harlow north. We should take this housing requirement not as an obligation we are required to fulfil, but rather an opportunity to actually improve how our village looks. The young want housing that is architecturally homogenous and that fits in with the style of the village whilst also being eco friendly. We should not use this as an opportunity to just dump a whole bunch of housing in a field in order to fulfil a quota imposed upon us from the powers above.“</a:t>
            </a:r>
            <a:endParaRPr lang="en-GB"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122382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EBF859-CD55-4F45-96C8-72878AAD576D}"/>
              </a:ext>
            </a:extLst>
          </p:cNvPr>
          <p:cNvSpPr>
            <a:spLocks noGrp="1"/>
          </p:cNvSpPr>
          <p:nvPr>
            <p:ph type="title"/>
          </p:nvPr>
        </p:nvSpPr>
        <p:spPr>
          <a:xfrm>
            <a:off x="576073" y="532435"/>
            <a:ext cx="5467541" cy="1247597"/>
          </a:xfrm>
        </p:spPr>
        <p:txBody>
          <a:bodyPr>
            <a:normAutofit/>
          </a:bodyPr>
          <a:lstStyle/>
          <a:p>
            <a:r>
              <a:rPr lang="en-GB" sz="2800" cap="none" dirty="0">
                <a:latin typeface="Arial" panose="020B0604020202020204" pitchFamily="34" charset="0"/>
                <a:cs typeface="Arial" panose="020B0604020202020204" pitchFamily="34" charset="0"/>
              </a:rPr>
              <a:t>Transport (I)</a:t>
            </a:r>
          </a:p>
        </p:txBody>
      </p:sp>
      <p:sp>
        <p:nvSpPr>
          <p:cNvPr id="3" name="Title 3">
            <a:extLst>
              <a:ext uri="{FF2B5EF4-FFF2-40B4-BE49-F238E27FC236}">
                <a16:creationId xmlns:a16="http://schemas.microsoft.com/office/drawing/2014/main" id="{962FB2B3-A501-4C4B-B4E6-FC950F9998CF}"/>
              </a:ext>
            </a:extLst>
          </p:cNvPr>
          <p:cNvSpPr txBox="1">
            <a:spLocks/>
          </p:cNvSpPr>
          <p:nvPr/>
        </p:nvSpPr>
        <p:spPr>
          <a:xfrm>
            <a:off x="576074" y="1780032"/>
            <a:ext cx="4791072" cy="166472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Car (65%) and train (42%) are the most popular work commute and leisure transport. For school, cars and walking are popular.</a:t>
            </a: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For bus transport, people want (listed in priority):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frequent and reliable services – particularly at weekends and evenings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Cheaper prices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Newer buses and electronic displays/ signage, contactless payment option</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Bus routes to Stevenage, from Roydon road to Hertford, to Hatfield, to Welwyn Garden City, to Lister Hospital, to Harlow</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Electric or hybrid buses</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Improved cleanliness and maintenance of bus stops</a:t>
            </a:r>
          </a:p>
          <a:p>
            <a:pPr marL="628650" lvl="1"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For the train service, people want (listed in priority):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carriages and space on the trains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frequent services during peak times (e.g. 3 trains per hour)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Improved reliability of services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quality and cleaner carriages, better aircon</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Longer opening hours of ticket office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Later running service from London, e.g. through to 1.30/ 2am on weekends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management and communication of services, including rail replacement</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Provide toilet facility at the station</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Faster service to Tottenham Hale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Improved connection at Broxbourne for Cambridge service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affordable parking in station car park or nearby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Warmer waiting room and more covered area on the platforms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 efficiency and timing of the level crossing</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 maintenance of ticket machine (often not working)</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Replace the railway bridge to something more in-keeping with village character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 clearly labelled disabled access to carriages</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Numerous complaints about unreliability, lateness and quality of the carriages</a:t>
            </a:r>
          </a:p>
        </p:txBody>
      </p:sp>
      <p:pic>
        <p:nvPicPr>
          <p:cNvPr id="4" name="Picture 3">
            <a:extLst>
              <a:ext uri="{FF2B5EF4-FFF2-40B4-BE49-F238E27FC236}">
                <a16:creationId xmlns:a16="http://schemas.microsoft.com/office/drawing/2014/main" id="{5D0C5BD5-96FE-4DC2-B64A-E6A56AE37A27}"/>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21102826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a:extLst>
              <a:ext uri="{FF2B5EF4-FFF2-40B4-BE49-F238E27FC236}">
                <a16:creationId xmlns:a16="http://schemas.microsoft.com/office/drawing/2014/main" id="{0D91A2F1-C7DE-429E-9CC9-052F423B7675}"/>
              </a:ext>
            </a:extLst>
          </p:cNvPr>
          <p:cNvSpPr>
            <a:spLocks noGrp="1"/>
          </p:cNvSpPr>
          <p:nvPr>
            <p:ph type="title"/>
          </p:nvPr>
        </p:nvSpPr>
        <p:spPr>
          <a:xfrm>
            <a:off x="576073" y="532435"/>
            <a:ext cx="5467541" cy="1247597"/>
          </a:xfrm>
        </p:spPr>
        <p:txBody>
          <a:bodyPr>
            <a:normAutofit/>
          </a:bodyPr>
          <a:lstStyle/>
          <a:p>
            <a:r>
              <a:rPr lang="en-GB" sz="2800" cap="none" dirty="0">
                <a:latin typeface="Arial" panose="020B0604020202020204" pitchFamily="34" charset="0"/>
                <a:cs typeface="Arial" panose="020B0604020202020204" pitchFamily="34" charset="0"/>
              </a:rPr>
              <a:t>Transport (II)</a:t>
            </a:r>
          </a:p>
        </p:txBody>
      </p:sp>
      <p:sp>
        <p:nvSpPr>
          <p:cNvPr id="4" name="Title 3">
            <a:extLst>
              <a:ext uri="{FF2B5EF4-FFF2-40B4-BE49-F238E27FC236}">
                <a16:creationId xmlns:a16="http://schemas.microsoft.com/office/drawing/2014/main" id="{3C42826F-AE34-4E13-BADE-6D73C7D4A52F}"/>
              </a:ext>
            </a:extLst>
          </p:cNvPr>
          <p:cNvSpPr txBox="1">
            <a:spLocks/>
          </p:cNvSpPr>
          <p:nvPr/>
        </p:nvSpPr>
        <p:spPr>
          <a:xfrm>
            <a:off x="576073" y="1780032"/>
            <a:ext cx="4791073" cy="1664721"/>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87% support for Improved, and better enforced, vehicle weight restrictions through Stanstead Abbotts high street. </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71% support for Improved traffic calming and speed reductions in/around Stanstead Abbotts.</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67% support for Traffic lights operating at peak times at </a:t>
            </a:r>
            <a:r>
              <a:rPr lang="en-GB" sz="1000" dirty="0" err="1">
                <a:latin typeface="Arial" panose="020B0604020202020204" pitchFamily="34" charset="0"/>
                <a:cs typeface="Arial" panose="020B0604020202020204" pitchFamily="34" charset="0"/>
              </a:rPr>
              <a:t>Amwell</a:t>
            </a:r>
            <a:r>
              <a:rPr lang="en-GB" sz="1000" dirty="0">
                <a:latin typeface="Arial" panose="020B0604020202020204" pitchFamily="34" charset="0"/>
                <a:cs typeface="Arial" panose="020B0604020202020204" pitchFamily="34" charset="0"/>
              </a:rPr>
              <a:t> Roundabout.</a:t>
            </a: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42% support for A pedestrian and cycle-friendly layout at </a:t>
            </a:r>
            <a:r>
              <a:rPr lang="en-GB" sz="1000" dirty="0" err="1">
                <a:latin typeface="Arial" panose="020B0604020202020204" pitchFamily="34" charset="0"/>
                <a:cs typeface="Arial" panose="020B0604020202020204" pitchFamily="34" charset="0"/>
              </a:rPr>
              <a:t>Amwell</a:t>
            </a:r>
            <a:r>
              <a:rPr lang="en-GB" sz="1000" dirty="0">
                <a:latin typeface="Arial" panose="020B0604020202020204" pitchFamily="34" charset="0"/>
                <a:cs typeface="Arial" panose="020B0604020202020204" pitchFamily="34" charset="0"/>
              </a:rPr>
              <a:t> Roundabout. </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p:txBody>
      </p:sp>
      <p:pic>
        <p:nvPicPr>
          <p:cNvPr id="5" name="Picture 4">
            <a:extLst>
              <a:ext uri="{FF2B5EF4-FFF2-40B4-BE49-F238E27FC236}">
                <a16:creationId xmlns:a16="http://schemas.microsoft.com/office/drawing/2014/main" id="{123F9E2E-EFD6-4D0B-B061-EC43019A49D4}"/>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171801109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9A37-2159-4532-8923-2413901F2C0D}"/>
              </a:ext>
            </a:extLst>
          </p:cNvPr>
          <p:cNvSpPr>
            <a:spLocks noGrp="1"/>
          </p:cNvSpPr>
          <p:nvPr>
            <p:ph type="title"/>
          </p:nvPr>
        </p:nvSpPr>
        <p:spPr>
          <a:xfrm>
            <a:off x="576073" y="544010"/>
            <a:ext cx="5467541" cy="1236022"/>
          </a:xfrm>
        </p:spPr>
        <p:txBody>
          <a:bodyPr/>
          <a:lstStyle/>
          <a:p>
            <a:r>
              <a:rPr lang="en-GB" sz="2800" cap="none" dirty="0">
                <a:latin typeface="Arial" panose="020B0604020202020204" pitchFamily="34" charset="0"/>
                <a:cs typeface="Arial" panose="020B0604020202020204" pitchFamily="34" charset="0"/>
              </a:rPr>
              <a:t>Natural Environment (I)</a:t>
            </a:r>
          </a:p>
        </p:txBody>
      </p:sp>
      <p:sp>
        <p:nvSpPr>
          <p:cNvPr id="3" name="Title 3">
            <a:extLst>
              <a:ext uri="{FF2B5EF4-FFF2-40B4-BE49-F238E27FC236}">
                <a16:creationId xmlns:a16="http://schemas.microsoft.com/office/drawing/2014/main" id="{EB8BB83C-7D86-4AC9-876A-8B5B2279A2E3}"/>
              </a:ext>
            </a:extLst>
          </p:cNvPr>
          <p:cNvSpPr txBox="1">
            <a:spLocks/>
          </p:cNvSpPr>
          <p:nvPr/>
        </p:nvSpPr>
        <p:spPr>
          <a:xfrm>
            <a:off x="576073" y="1780032"/>
            <a:ext cx="4791073" cy="3340786"/>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Most important spaces to protect (listed in priority):</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Green area beside Jolly Fisherman and river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Andrews School Field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Kitten Lane Wood &amp; Wildlife Site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t>
            </a:r>
            <a:r>
              <a:rPr lang="en-GB" sz="1000" dirty="0" err="1">
                <a:latin typeface="Arial" panose="020B0604020202020204" pitchFamily="34" charset="0"/>
                <a:cs typeface="Arial" panose="020B0604020202020204" pitchFamily="34" charset="0"/>
              </a:rPr>
              <a:t>Margaretsbury</a:t>
            </a:r>
            <a:r>
              <a:rPr lang="en-GB" sz="1000" dirty="0">
                <a:latin typeface="Arial" panose="020B0604020202020204" pitchFamily="34" charset="0"/>
                <a:cs typeface="Arial" panose="020B0604020202020204" pitchFamily="34" charset="0"/>
              </a:rPr>
              <a:t> recreation ground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Green areas alongside River Lee towards Rye House</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Meadow behind village playground </a:t>
            </a:r>
          </a:p>
          <a:p>
            <a:pPr marL="628650" lvl="1"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Other areas to protect that might not have been considered:</a:t>
            </a:r>
          </a:p>
          <a:p>
            <a:pPr marL="628650" lvl="1" indent="-171450">
              <a:spcAft>
                <a:spcPts val="3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Cappell</a:t>
            </a:r>
            <a:r>
              <a:rPr lang="en-GB" sz="1000" dirty="0">
                <a:latin typeface="Arial" panose="020B0604020202020204" pitchFamily="34" charset="0"/>
                <a:cs typeface="Arial" panose="020B0604020202020204" pitchFamily="34" charset="0"/>
              </a:rPr>
              <a:t> Lane &amp; </a:t>
            </a:r>
            <a:r>
              <a:rPr lang="en-GB" sz="1000" dirty="0" err="1">
                <a:latin typeface="Arial" panose="020B0604020202020204" pitchFamily="34" charset="0"/>
                <a:cs typeface="Arial" panose="020B0604020202020204" pitchFamily="34" charset="0"/>
              </a:rPr>
              <a:t>Hollycross</a:t>
            </a:r>
            <a:r>
              <a:rPr lang="en-GB" sz="1000" dirty="0">
                <a:latin typeface="Arial" panose="020B0604020202020204" pitchFamily="34" charset="0"/>
                <a:cs typeface="Arial" panose="020B0604020202020204" pitchFamily="34" charset="0"/>
              </a:rPr>
              <a:t> Road all fields and woodland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Cat Hill</a:t>
            </a:r>
          </a:p>
          <a:p>
            <a:pPr marL="628650" lvl="1" indent="-171450">
              <a:spcAft>
                <a:spcPts val="3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Chapelfields</a:t>
            </a:r>
            <a:r>
              <a:rPr lang="en-GB" sz="1000" dirty="0">
                <a:latin typeface="Arial" panose="020B0604020202020204" pitchFamily="34" charset="0"/>
                <a:cs typeface="Arial" panose="020B0604020202020204" pitchFamily="34" charset="0"/>
              </a:rPr>
              <a:t> green space</a:t>
            </a:r>
          </a:p>
          <a:p>
            <a:pPr marL="628650" lvl="1" indent="-171450">
              <a:spcAft>
                <a:spcPts val="3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Easneye</a:t>
            </a:r>
            <a:endParaRPr lang="en-GB" sz="1000" dirty="0">
              <a:latin typeface="Arial" panose="020B0604020202020204" pitchFamily="34" charset="0"/>
              <a:cs typeface="Arial" panose="020B0604020202020204" pitchFamily="34" charset="0"/>
            </a:endParaRP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French &amp; </a:t>
            </a:r>
            <a:r>
              <a:rPr lang="en-GB" sz="1000" dirty="0" err="1">
                <a:latin typeface="Arial" panose="020B0604020202020204" pitchFamily="34" charset="0"/>
                <a:cs typeface="Arial" panose="020B0604020202020204" pitchFamily="34" charset="0"/>
              </a:rPr>
              <a:t>Jupps</a:t>
            </a:r>
            <a:r>
              <a:rPr lang="en-GB" sz="1000" dirty="0">
                <a:latin typeface="Arial" panose="020B0604020202020204" pitchFamily="34" charset="0"/>
                <a:cs typeface="Arial" panose="020B0604020202020204" pitchFamily="34" charset="0"/>
              </a:rPr>
              <a:t> field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Granary green space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Land being considered for quarry site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Lawrence Avenue green space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Marsh Lane field next to Scout Hut and ‘gravel pits’ site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Netherfield Lane field behind Alms houses</a:t>
            </a:r>
          </a:p>
          <a:p>
            <a:pPr marL="628650" lvl="1" indent="-171450">
              <a:spcAft>
                <a:spcPts val="300"/>
              </a:spcAft>
              <a:buFont typeface="Arial" panose="020B0604020202020204" pitchFamily="34" charset="0"/>
              <a:buChar char="•"/>
            </a:pPr>
            <a:r>
              <a:rPr lang="en-GB" sz="1000" dirty="0" err="1">
                <a:latin typeface="Arial" panose="020B0604020202020204" pitchFamily="34" charset="0"/>
                <a:cs typeface="Arial" panose="020B0604020202020204" pitchFamily="34" charset="0"/>
              </a:rPr>
              <a:t>Sanville</a:t>
            </a:r>
            <a:r>
              <a:rPr lang="en-GB" sz="1000" dirty="0">
                <a:latin typeface="Arial" panose="020B0604020202020204" pitchFamily="34" charset="0"/>
                <a:cs typeface="Arial" panose="020B0604020202020204" pitchFamily="34" charset="0"/>
              </a:rPr>
              <a:t> Gardens green space</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Stanstead Innings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Margarets Woodland off Hoddesdon Rd/ St Margarets Rd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St </a:t>
            </a:r>
            <a:r>
              <a:rPr lang="en-GB" sz="1000" dirty="0" err="1">
                <a:latin typeface="Arial" panose="020B0604020202020204" pitchFamily="34" charset="0"/>
                <a:cs typeface="Arial" panose="020B0604020202020204" pitchFamily="34" charset="0"/>
              </a:rPr>
              <a:t>Margaretsbury</a:t>
            </a:r>
            <a:r>
              <a:rPr lang="en-GB" sz="1000" dirty="0">
                <a:latin typeface="Arial" panose="020B0604020202020204" pitchFamily="34" charset="0"/>
                <a:cs typeface="Arial" panose="020B0604020202020204" pitchFamily="34" charset="0"/>
              </a:rPr>
              <a:t> fields and woodland</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Village playground areas</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Numerous comments that all Green spaces should be protected</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38CC0267-A799-480B-8AAB-7A6C2EB49C74}"/>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751115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EA9A37-2159-4532-8923-2413901F2C0D}"/>
              </a:ext>
            </a:extLst>
          </p:cNvPr>
          <p:cNvSpPr>
            <a:spLocks noGrp="1"/>
          </p:cNvSpPr>
          <p:nvPr>
            <p:ph type="title"/>
          </p:nvPr>
        </p:nvSpPr>
        <p:spPr>
          <a:xfrm>
            <a:off x="576073" y="544010"/>
            <a:ext cx="5467541" cy="1236022"/>
          </a:xfrm>
        </p:spPr>
        <p:txBody>
          <a:bodyPr/>
          <a:lstStyle/>
          <a:p>
            <a:r>
              <a:rPr lang="en-GB" sz="2800" cap="none" dirty="0">
                <a:latin typeface="Arial" panose="020B0604020202020204" pitchFamily="34" charset="0"/>
                <a:cs typeface="Arial" panose="020B0604020202020204" pitchFamily="34" charset="0"/>
              </a:rPr>
              <a:t>Natural Environment (II)</a:t>
            </a:r>
          </a:p>
        </p:txBody>
      </p:sp>
      <p:sp>
        <p:nvSpPr>
          <p:cNvPr id="3" name="Title 3">
            <a:extLst>
              <a:ext uri="{FF2B5EF4-FFF2-40B4-BE49-F238E27FC236}">
                <a16:creationId xmlns:a16="http://schemas.microsoft.com/office/drawing/2014/main" id="{EB8BB83C-7D86-4AC9-876A-8B5B2279A2E3}"/>
              </a:ext>
            </a:extLst>
          </p:cNvPr>
          <p:cNvSpPr txBox="1">
            <a:spLocks/>
          </p:cNvSpPr>
          <p:nvPr/>
        </p:nvSpPr>
        <p:spPr>
          <a:xfrm>
            <a:off x="576073" y="1780032"/>
            <a:ext cx="4791073" cy="3340786"/>
          </a:xfrm>
          <a:prstGeom prst="rect">
            <a:avLst/>
          </a:prstGeom>
        </p:spPr>
        <p:txBody>
          <a:bodyPr vert="horz" lIns="91440" tIns="45720" rIns="91440" bIns="45720" rtlCol="0" anchor="t">
            <a:noAutofit/>
          </a:bodyPr>
          <a:lstStyle>
            <a:lvl1pPr algn="l" defTabSz="685800" rtl="0" eaLnBrk="1" latinLnBrk="0" hangingPunct="1">
              <a:lnSpc>
                <a:spcPct val="90000"/>
              </a:lnSpc>
              <a:spcBef>
                <a:spcPct val="0"/>
              </a:spcBef>
              <a:buNone/>
              <a:defRPr sz="3300" kern="1200">
                <a:solidFill>
                  <a:schemeClr val="tx1"/>
                </a:solidFill>
                <a:latin typeface="+mj-lt"/>
                <a:ea typeface="+mj-ea"/>
                <a:cs typeface="+mj-cs"/>
              </a:defRPr>
            </a:lvl1pPr>
          </a:lstStyle>
          <a:p>
            <a:pPr marL="171450"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Improvements needed to our green environment include (listed in priority order):</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enforcement of penalties fly tipping and littering (92%)</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enforcement for dog fouling (72%) </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care for trees and hedgerows (64%)</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Planting more trees, shrubs and flowers (63%)</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Reducing noise and light pollution (53%)</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recycling facilities (42%)</a:t>
            </a:r>
          </a:p>
          <a:p>
            <a:pPr marL="628650" lvl="1" indent="-171450">
              <a:spcAft>
                <a:spcPts val="300"/>
              </a:spcAft>
              <a:buFont typeface="Arial" panose="020B0604020202020204" pitchFamily="34" charset="0"/>
              <a:buChar char="•"/>
            </a:pPr>
            <a:r>
              <a:rPr lang="en-GB" sz="1000" dirty="0">
                <a:latin typeface="Arial" panose="020B0604020202020204" pitchFamily="34" charset="0"/>
                <a:cs typeface="Arial" panose="020B0604020202020204" pitchFamily="34" charset="0"/>
              </a:rPr>
              <a:t>More accessibility measures for the disabled (38%)</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Better signs for paths and points of interest (35%)</a:t>
            </a:r>
          </a:p>
          <a:p>
            <a:pPr lvl="1">
              <a:spcAft>
                <a:spcPts val="600"/>
              </a:spcAft>
            </a:pPr>
            <a:endParaRPr lang="en-GB" sz="1000" dirty="0">
              <a:latin typeface="Arial" panose="020B0604020202020204" pitchFamily="34" charset="0"/>
              <a:cs typeface="Arial" panose="020B0604020202020204" pitchFamily="34" charset="0"/>
            </a:endParaRPr>
          </a:p>
          <a:p>
            <a:pPr marL="171450"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Huge support for all forms of protecting wildlife &amp; green spaces across (95% of respondents):</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Protect against degradation of natural habitats</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Oppose loss of habitat through development</a:t>
            </a:r>
          </a:p>
          <a:p>
            <a:pPr marL="628650" lvl="1" indent="-171450">
              <a:spcAft>
                <a:spcPts val="600"/>
              </a:spcAft>
              <a:buFont typeface="Arial" panose="020B0604020202020204" pitchFamily="34" charset="0"/>
              <a:buChar char="•"/>
            </a:pPr>
            <a:r>
              <a:rPr lang="en-GB" sz="1000" dirty="0">
                <a:latin typeface="Arial" panose="020B0604020202020204" pitchFamily="34" charset="0"/>
                <a:cs typeface="Arial" panose="020B0604020202020204" pitchFamily="34" charset="0"/>
              </a:rPr>
              <a:t>Seek to improve natural habitats and biodiversity</a:t>
            </a:r>
          </a:p>
          <a:p>
            <a:pPr marL="171450" indent="-171450">
              <a:spcAft>
                <a:spcPts val="600"/>
              </a:spcAft>
              <a:buFont typeface="Arial" panose="020B0604020202020204" pitchFamily="34" charset="0"/>
              <a:buChar char="•"/>
            </a:pPr>
            <a:endParaRPr lang="en-GB" sz="1000" dirty="0">
              <a:latin typeface="Arial" panose="020B0604020202020204" pitchFamily="34" charset="0"/>
              <a:cs typeface="Arial" panose="020B0604020202020204" pitchFamily="34" charset="0"/>
            </a:endParaRPr>
          </a:p>
        </p:txBody>
      </p:sp>
      <p:pic>
        <p:nvPicPr>
          <p:cNvPr id="4" name="Picture 3">
            <a:extLst>
              <a:ext uri="{FF2B5EF4-FFF2-40B4-BE49-F238E27FC236}">
                <a16:creationId xmlns:a16="http://schemas.microsoft.com/office/drawing/2014/main" id="{7343AD0A-0826-4836-B490-BD2AD064B15E}"/>
              </a:ext>
            </a:extLst>
          </p:cNvPr>
          <p:cNvPicPr/>
          <p:nvPr/>
        </p:nvPicPr>
        <p:blipFill>
          <a:blip r:embed="rId2"/>
          <a:stretch>
            <a:fillRect/>
          </a:stretch>
        </p:blipFill>
        <p:spPr>
          <a:xfrm>
            <a:off x="5367146" y="344297"/>
            <a:ext cx="1123950" cy="1435735"/>
          </a:xfrm>
          <a:prstGeom prst="rect">
            <a:avLst/>
          </a:prstGeom>
        </p:spPr>
      </p:pic>
    </p:spTree>
    <p:extLst>
      <p:ext uri="{BB962C8B-B14F-4D97-AF65-F5344CB8AC3E}">
        <p14:creationId xmlns:p14="http://schemas.microsoft.com/office/powerpoint/2010/main" val="192683588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rgbClr val="2E2B21"/>
      </a:dk1>
      <a:lt1>
        <a:srgbClr val="FFFFFF"/>
      </a:lt1>
      <a:dk2>
        <a:srgbClr val="605B4F"/>
      </a:dk2>
      <a:lt2>
        <a:srgbClr val="D8D6BE"/>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blipFill rotWithShape="1">
          <a:blip xmlns:r="http://schemas.openxmlformats.org/officeDocument/2006/relationships" r:embed="rId1">
            <a:duotone>
              <a:schemeClr val="phClr">
                <a:tint val="98000"/>
              </a:schemeClr>
              <a:schemeClr val="phClr">
                <a:shade val="89000"/>
                <a:satMod val="145000"/>
              </a:schemeClr>
            </a:duotone>
          </a:blip>
          <a:tile tx="0" ty="0" sx="32000" sy="32000" flip="none" algn="tl"/>
        </a:blipFill>
        <a:blipFill rotWithShape="1">
          <a:blip xmlns:r="http://schemas.openxmlformats.org/officeDocument/2006/relationships" r:embed="rId2">
            <a:duotone>
              <a:schemeClr val="phClr">
                <a:tint val="98000"/>
              </a:schemeClr>
              <a:schemeClr val="phClr">
                <a:shade val="95000"/>
              </a:schemeClr>
            </a:duotone>
          </a:blip>
          <a:tile tx="0" ty="0" sx="32000" sy="32000" flip="none" algn="tl"/>
        </a:blipFill>
      </a:bgFillStyleLst>
    </a:fmtScheme>
  </a:themeElements>
  <a:objectDefaults/>
  <a:extraClrSchemeLst/>
  <a:extLst>
    <a:ext uri="{05A4C25C-085E-4340-85A3-A5531E510DB2}">
      <thm15:themeFamily xmlns:thm15="http://schemas.microsoft.com/office/thememl/2012/main" name="Integral" id="{3577F8C9-A904-41D8-97D2-FD898F53F20E}" vid="{090DCB5F-146D-478A-852A-34B16FE9F3A8}"/>
    </a:ext>
  </a:extLst>
</a:theme>
</file>

<file path=docProps/app.xml><?xml version="1.0" encoding="utf-8"?>
<Properties xmlns="http://schemas.openxmlformats.org/officeDocument/2006/extended-properties" xmlns:vt="http://schemas.openxmlformats.org/officeDocument/2006/docPropsVTypes">
  <Template>Integral</Template>
  <TotalTime>1545</TotalTime>
  <Words>2240</Words>
  <Application>Microsoft Office PowerPoint</Application>
  <PresentationFormat>On-screen Show (4:3)</PresentationFormat>
  <Paragraphs>206</Paragraphs>
  <Slides>11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11</vt:i4>
      </vt:variant>
    </vt:vector>
  </HeadingPairs>
  <TitlesOfParts>
    <vt:vector size="16" baseType="lpstr">
      <vt:lpstr>Arial</vt:lpstr>
      <vt:lpstr>Tw Cen MT</vt:lpstr>
      <vt:lpstr>Tw Cen MT Condensed</vt:lpstr>
      <vt:lpstr>Wingdings 3</vt:lpstr>
      <vt:lpstr>Integral</vt:lpstr>
      <vt:lpstr>Neighbourhood Plan survey responses = 537*</vt:lpstr>
      <vt:lpstr>Heritage</vt:lpstr>
      <vt:lpstr>Housing &amp; Development (I)</vt:lpstr>
      <vt:lpstr>Housing &amp; Development (II)</vt:lpstr>
      <vt:lpstr>Call for Sites</vt:lpstr>
      <vt:lpstr>Transport (I)</vt:lpstr>
      <vt:lpstr>Transport (II)</vt:lpstr>
      <vt:lpstr>Natural Environment (I)</vt:lpstr>
      <vt:lpstr>Natural Environment (II)</vt:lpstr>
      <vt:lpstr>Leisure, Recreation &amp; Community Facilities</vt:lpstr>
      <vt:lpstr>Other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Beth Knight</dc:creator>
  <cp:lastModifiedBy>Lawrence Maynard</cp:lastModifiedBy>
  <cp:revision>44</cp:revision>
  <dcterms:created xsi:type="dcterms:W3CDTF">2019-01-21T10:51:03Z</dcterms:created>
  <dcterms:modified xsi:type="dcterms:W3CDTF">2023-02-06T22:38:48Z</dcterms:modified>
</cp:coreProperties>
</file>